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Montserrat Bold" charset="1" panose="00000800000000000000"/>
      <p:regular r:id="rId24"/>
    </p:embeddedFont>
    <p:embeddedFont>
      <p:font typeface="Montserrat" charset="1" panose="00000500000000000000"/>
      <p:regular r:id="rId25"/>
    </p:embeddedFont>
    <p:embeddedFont>
      <p:font typeface="Poppins Bold" charset="1" panose="00000800000000000000"/>
      <p:regular r:id="rId26"/>
    </p:embeddedFont>
    <p:embeddedFont>
      <p:font typeface="Poppins" charset="1" panose="000005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svg>
</file>

<file path=ppt/media/image36.jpeg>
</file>

<file path=ppt/media/image4.sv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9.pn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jpeg" Type="http://schemas.openxmlformats.org/officeDocument/2006/relationships/image"/><Relationship Id="rId4" Target="../media/image23.png" Type="http://schemas.openxmlformats.org/officeDocument/2006/relationships/image"/><Relationship Id="rId5" Target="../media/image24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jpeg" Type="http://schemas.openxmlformats.org/officeDocument/2006/relationships/image"/><Relationship Id="rId3" Target="../media/image32.png" Type="http://schemas.openxmlformats.org/officeDocument/2006/relationships/image"/><Relationship Id="rId4" Target="../media/image3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5.svg" Type="http://schemas.openxmlformats.org/officeDocument/2006/relationships/image"/><Relationship Id="rId4" Target="../media/image36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606119" y="429730"/>
            <a:ext cx="8015383" cy="6270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59"/>
              </a:lnSpc>
            </a:pPr>
            <a:r>
              <a:rPr lang="en-US" sz="4756" b="true">
                <a:solidFill>
                  <a:srgbClr val="051D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Крипто прогнозиране &amp; изкуствен интелект </a:t>
            </a:r>
          </a:p>
          <a:p>
            <a:pPr algn="l">
              <a:lnSpc>
                <a:spcPts val="4699"/>
              </a:lnSpc>
            </a:pPr>
            <a:r>
              <a:rPr lang="en-US" sz="3356">
                <a:solidFill>
                  <a:srgbClr val="051D40"/>
                </a:solidFill>
                <a:latin typeface="Montserrat"/>
                <a:ea typeface="Montserrat"/>
                <a:cs typeface="Montserrat"/>
                <a:sym typeface="Montserrat"/>
              </a:rPr>
              <a:t>„Прогнозирането на финансовите пазари е като да караш кола със закрито предно стъкло, гледайки само в огледалото за задно виждане.“</a:t>
            </a:r>
          </a:p>
          <a:p>
            <a:pPr algn="l">
              <a:lnSpc>
                <a:spcPts val="6659"/>
              </a:lnSpc>
              <a:spcBef>
                <a:spcPct val="0"/>
              </a:spcBef>
            </a:pPr>
          </a:p>
        </p:txBody>
      </p:sp>
      <p:grpSp>
        <p:nvGrpSpPr>
          <p:cNvPr name="Group 6" id="6"/>
          <p:cNvGrpSpPr/>
          <p:nvPr/>
        </p:nvGrpSpPr>
        <p:grpSpPr>
          <a:xfrm rot="0">
            <a:off x="-508671" y="-427284"/>
            <a:ext cx="1286950" cy="128695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852737" y="-1352311"/>
            <a:ext cx="3735531" cy="3735531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737373"/>
            </a:solidFill>
            <a:ln w="952500" cap="sq">
              <a:solidFill>
                <a:srgbClr val="242424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8757394" y="7522582"/>
            <a:ext cx="8779632" cy="1733977"/>
          </a:xfrm>
          <a:custGeom>
            <a:avLst/>
            <a:gdLst/>
            <a:ahLst/>
            <a:cxnLst/>
            <a:rect r="r" b="b" t="t" l="l"/>
            <a:pathLst>
              <a:path h="1733977" w="8779632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8573918" y="3143201"/>
            <a:ext cx="9146584" cy="5246370"/>
            <a:chOff x="0" y="0"/>
            <a:chExt cx="7981950" cy="45783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242424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3"/>
              <a:stretch>
                <a:fillRect l="-5630" t="0" r="-563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-1517763" y="7777066"/>
            <a:ext cx="3735531" cy="3735531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CCCCC"/>
            </a:solidFill>
            <a:ln w="952500" cap="sq">
              <a:solidFill>
                <a:srgbClr val="545454"/>
              </a:solidFill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2414471" y="6228625"/>
            <a:ext cx="7366063" cy="3495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55"/>
              </a:lnSpc>
            </a:pPr>
            <a:r>
              <a:rPr lang="en-US" sz="3253" spc="-65" b="true">
                <a:solidFill>
                  <a:srgbClr val="051D40"/>
                </a:solidFill>
                <a:latin typeface="Poppins Bold"/>
                <a:ea typeface="Poppins Bold"/>
                <a:cs typeface="Poppins Bold"/>
                <a:sym typeface="Poppins Bold"/>
              </a:rPr>
              <a:t>🦍🦍🦍Изготвили 🦍🦍🦍: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Велизар Митов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Десислава Недялкова 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Иван Паспалджиев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Иван Резняков</a:t>
            </a:r>
          </a:p>
          <a:p>
            <a:pPr algn="l">
              <a:lnSpc>
                <a:spcPts val="3855"/>
              </a:lnSpc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Камелия Стефанова</a:t>
            </a:r>
          </a:p>
          <a:p>
            <a:pPr algn="l">
              <a:lnSpc>
                <a:spcPts val="3855"/>
              </a:lnSpc>
              <a:spcBef>
                <a:spcPct val="0"/>
              </a:spcBef>
            </a:pPr>
            <a:r>
              <a:rPr lang="en-US" sz="2753" spc="-55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Николай Пенчев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CC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2204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24860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13997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213997" y="3298645"/>
            <a:ext cx="5841799" cy="5146658"/>
            <a:chOff x="0" y="0"/>
            <a:chExt cx="1554321" cy="13693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24860" y="3298645"/>
            <a:ext cx="5841799" cy="5146658"/>
            <a:chOff x="0" y="0"/>
            <a:chExt cx="1554321" cy="136936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32204" y="3298645"/>
            <a:ext cx="5841799" cy="5146658"/>
            <a:chOff x="0" y="0"/>
            <a:chExt cx="1554321" cy="136936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0000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384604" y="3447950"/>
            <a:ext cx="5570690" cy="3133474"/>
            <a:chOff x="0" y="0"/>
            <a:chExt cx="11289030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l="-23029" t="0" r="-23029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6358655" y="3447950"/>
            <a:ext cx="5570690" cy="3133474"/>
            <a:chOff x="0" y="0"/>
            <a:chExt cx="1128903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l="-37881" t="0" r="-37881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2349552" y="3446286"/>
            <a:ext cx="5570690" cy="3133474"/>
            <a:chOff x="0" y="0"/>
            <a:chExt cx="1128903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5"/>
              <a:stretch>
                <a:fillRect l="-19987" t="0" r="-19987" b="0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656565" y="1784775"/>
            <a:ext cx="17399231" cy="74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160"/>
              </a:lnSpc>
              <a:spcBef>
                <a:spcPct val="0"/>
              </a:spcBef>
            </a:pPr>
            <a:r>
              <a:rPr lang="en-US" b="true" sz="44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Първи опит за предсказания на пазара (Back Testing)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495061" y="7116897"/>
            <a:ext cx="5297877" cy="604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Средната максимална загуба (drawdown) е около 16%, което е приемливо.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349552" y="6864802"/>
            <a:ext cx="5570690" cy="891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spc="-34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 На тази графика сравняваме с buy &amp; hold стратегия – нашата се справя по-добре в някои периоди.</a:t>
            </a:r>
          </a:p>
          <a:p>
            <a:pPr algn="ctr" marL="0" indent="0" lvl="0">
              <a:lnSpc>
                <a:spcPts val="2255"/>
              </a:lnSpc>
              <a:spcBef>
                <a:spcPct val="0"/>
              </a:spcBef>
            </a:pPr>
          </a:p>
        </p:txBody>
      </p:sp>
      <p:sp>
        <p:nvSpPr>
          <p:cNvPr name="TextBox 29" id="29"/>
          <p:cNvSpPr txBox="true"/>
          <p:nvPr/>
        </p:nvSpPr>
        <p:spPr>
          <a:xfrm rot="0">
            <a:off x="521010" y="6864802"/>
            <a:ext cx="5297877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Графиката  показва стабилен растеж.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CCC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2204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224860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213997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213997" y="3298645"/>
            <a:ext cx="5841799" cy="5146658"/>
            <a:chOff x="0" y="0"/>
            <a:chExt cx="1554321" cy="136936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224860" y="3298645"/>
            <a:ext cx="5841799" cy="5146658"/>
            <a:chOff x="0" y="0"/>
            <a:chExt cx="1554321" cy="136936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32204" y="3298645"/>
            <a:ext cx="5841799" cy="5146658"/>
            <a:chOff x="0" y="0"/>
            <a:chExt cx="1554321" cy="136936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54321" cy="1369365"/>
            </a:xfrm>
            <a:custGeom>
              <a:avLst/>
              <a:gdLst/>
              <a:ahLst/>
              <a:cxnLst/>
              <a:rect r="r" b="b" t="t" l="l"/>
              <a:pathLst>
                <a:path h="1369365" w="1554321">
                  <a:moveTo>
                    <a:pt x="58312" y="0"/>
                  </a:moveTo>
                  <a:lnTo>
                    <a:pt x="1496009" y="0"/>
                  </a:lnTo>
                  <a:cubicBezTo>
                    <a:pt x="1511474" y="0"/>
                    <a:pt x="1526306" y="6144"/>
                    <a:pt x="1537241" y="17079"/>
                  </a:cubicBezTo>
                  <a:cubicBezTo>
                    <a:pt x="1548177" y="28015"/>
                    <a:pt x="1554321" y="42846"/>
                    <a:pt x="1554321" y="58312"/>
                  </a:cubicBezTo>
                  <a:lnTo>
                    <a:pt x="1554321" y="1311054"/>
                  </a:lnTo>
                  <a:cubicBezTo>
                    <a:pt x="1554321" y="1326519"/>
                    <a:pt x="1548177" y="1341351"/>
                    <a:pt x="1537241" y="1352286"/>
                  </a:cubicBezTo>
                  <a:cubicBezTo>
                    <a:pt x="1526306" y="1363222"/>
                    <a:pt x="1511474" y="1369365"/>
                    <a:pt x="1496009" y="1369365"/>
                  </a:cubicBezTo>
                  <a:lnTo>
                    <a:pt x="58312" y="1369365"/>
                  </a:lnTo>
                  <a:cubicBezTo>
                    <a:pt x="42846" y="1369365"/>
                    <a:pt x="28015" y="1363222"/>
                    <a:pt x="17079" y="1352286"/>
                  </a:cubicBezTo>
                  <a:cubicBezTo>
                    <a:pt x="6144" y="1341351"/>
                    <a:pt x="0" y="1326519"/>
                    <a:pt x="0" y="1311054"/>
                  </a:cubicBezTo>
                  <a:lnTo>
                    <a:pt x="0" y="58312"/>
                  </a:lnTo>
                  <a:cubicBezTo>
                    <a:pt x="0" y="42846"/>
                    <a:pt x="6144" y="28015"/>
                    <a:pt x="17079" y="17079"/>
                  </a:cubicBezTo>
                  <a:cubicBezTo>
                    <a:pt x="28015" y="6144"/>
                    <a:pt x="42846" y="0"/>
                    <a:pt x="5831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554321" cy="14074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0000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366300" y="3447950"/>
            <a:ext cx="5588994" cy="3133474"/>
            <a:chOff x="0" y="0"/>
            <a:chExt cx="11326124" cy="63500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132485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32485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5722" y="0"/>
                    <a:pt x="527508" y="0"/>
                  </a:cubicBezTo>
                  <a:lnTo>
                    <a:pt x="10797342" y="0"/>
                  </a:lnTo>
                  <a:cubicBezTo>
                    <a:pt x="11089128" y="0"/>
                    <a:pt x="11324850" y="234950"/>
                    <a:pt x="11324850" y="525780"/>
                  </a:cubicBezTo>
                  <a:lnTo>
                    <a:pt x="11324850" y="5822950"/>
                  </a:lnTo>
                  <a:cubicBezTo>
                    <a:pt x="11324850" y="6113780"/>
                    <a:pt x="11089128" y="6348730"/>
                    <a:pt x="10797342" y="6348730"/>
                  </a:cubicBezTo>
                  <a:lnTo>
                    <a:pt x="527508" y="6348730"/>
                  </a:lnTo>
                  <a:cubicBezTo>
                    <a:pt x="236996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l="-23248" t="0" r="-23248" b="0"/>
              </a:stretch>
            </a:blip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6358655" y="3447950"/>
            <a:ext cx="5570690" cy="3133474"/>
            <a:chOff x="0" y="0"/>
            <a:chExt cx="11289030" cy="63500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l="-24663" t="0" r="-24663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2349552" y="3446286"/>
            <a:ext cx="5570690" cy="3133474"/>
            <a:chOff x="0" y="0"/>
            <a:chExt cx="1128903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287760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5"/>
              <a:stretch>
                <a:fillRect l="-43105" t="0" r="-43105" b="0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4477147" y="667205"/>
            <a:ext cx="9060893" cy="152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160"/>
              </a:lnSpc>
              <a:spcBef>
                <a:spcPct val="0"/>
              </a:spcBef>
            </a:pPr>
            <a:r>
              <a:rPr lang="en-US" b="true" sz="44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Тестване на стратегията след повишаване на риска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485759" y="6824770"/>
            <a:ext cx="5434482" cy="604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spc="-34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Загубите не надхвърлиха лимита от 50% капитал.</a:t>
            </a:r>
          </a:p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511858" y="6826859"/>
            <a:ext cx="5297877" cy="604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 След като увеличихме риска, резултатите останаха положителни.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224860" y="6855434"/>
            <a:ext cx="5841799" cy="575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  <a:spcBef>
                <a:spcPct val="0"/>
              </a:spcBef>
            </a:pPr>
            <a:r>
              <a:rPr lang="en-US" sz="1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Виждаме, че стратегията се представя стабилно дори при по-агресивна търговия.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3737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8615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09232" y="592638"/>
            <a:ext cx="17505682" cy="9404024"/>
            <a:chOff x="0" y="0"/>
            <a:chExt cx="4657716" cy="250211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657716" cy="2502118"/>
            </a:xfrm>
            <a:custGeom>
              <a:avLst/>
              <a:gdLst/>
              <a:ahLst/>
              <a:cxnLst/>
              <a:rect r="r" b="b" t="t" l="l"/>
              <a:pathLst>
                <a:path h="2502118" w="4657716">
                  <a:moveTo>
                    <a:pt x="19459" y="0"/>
                  </a:moveTo>
                  <a:lnTo>
                    <a:pt x="4638257" y="0"/>
                  </a:lnTo>
                  <a:cubicBezTo>
                    <a:pt x="4643418" y="0"/>
                    <a:pt x="4648367" y="2050"/>
                    <a:pt x="4652017" y="5699"/>
                  </a:cubicBezTo>
                  <a:cubicBezTo>
                    <a:pt x="4655666" y="9349"/>
                    <a:pt x="4657716" y="14298"/>
                    <a:pt x="4657716" y="19459"/>
                  </a:cubicBezTo>
                  <a:lnTo>
                    <a:pt x="4657716" y="2482659"/>
                  </a:lnTo>
                  <a:cubicBezTo>
                    <a:pt x="4657716" y="2487819"/>
                    <a:pt x="4655666" y="2492769"/>
                    <a:pt x="4652017" y="2496418"/>
                  </a:cubicBezTo>
                  <a:cubicBezTo>
                    <a:pt x="4648367" y="2500068"/>
                    <a:pt x="4643418" y="2502118"/>
                    <a:pt x="4638257" y="2502118"/>
                  </a:cubicBezTo>
                  <a:lnTo>
                    <a:pt x="19459" y="2502118"/>
                  </a:lnTo>
                  <a:cubicBezTo>
                    <a:pt x="14298" y="2502118"/>
                    <a:pt x="9349" y="2500068"/>
                    <a:pt x="5699" y="2496418"/>
                  </a:cubicBezTo>
                  <a:cubicBezTo>
                    <a:pt x="2050" y="2492769"/>
                    <a:pt x="0" y="2487819"/>
                    <a:pt x="0" y="2482659"/>
                  </a:cubicBezTo>
                  <a:lnTo>
                    <a:pt x="0" y="19459"/>
                  </a:lnTo>
                  <a:cubicBezTo>
                    <a:pt x="0" y="14298"/>
                    <a:pt x="2050" y="9349"/>
                    <a:pt x="5699" y="5699"/>
                  </a:cubicBezTo>
                  <a:cubicBezTo>
                    <a:pt x="9349" y="2050"/>
                    <a:pt x="14298" y="0"/>
                    <a:pt x="19459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657716" cy="2540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>
                <a:alpha val="15686"/>
              </a:srgbClr>
            </a:solidFill>
            <a:ln w="952500" cap="sq">
              <a:solidFill>
                <a:srgbClr val="00000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3052188"/>
            <a:ext cx="7347070" cy="3287259"/>
            <a:chOff x="0" y="0"/>
            <a:chExt cx="16680114" cy="746309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678238" cy="7463091"/>
            </a:xfrm>
            <a:custGeom>
              <a:avLst/>
              <a:gdLst/>
              <a:ahLst/>
              <a:cxnLst/>
              <a:rect r="r" b="b" t="t" l="l"/>
              <a:pathLst>
                <a:path h="7463091" w="16678238">
                  <a:moveTo>
                    <a:pt x="0" y="6845147"/>
                  </a:moveTo>
                  <a:lnTo>
                    <a:pt x="0" y="617944"/>
                  </a:lnTo>
                  <a:cubicBezTo>
                    <a:pt x="0" y="276134"/>
                    <a:pt x="347151" y="0"/>
                    <a:pt x="776867" y="0"/>
                  </a:cubicBezTo>
                  <a:lnTo>
                    <a:pt x="15901372" y="0"/>
                  </a:lnTo>
                  <a:cubicBezTo>
                    <a:pt x="16331087" y="0"/>
                    <a:pt x="16678238" y="276134"/>
                    <a:pt x="16678238" y="617944"/>
                  </a:cubicBezTo>
                  <a:lnTo>
                    <a:pt x="16678238" y="6843654"/>
                  </a:lnTo>
                  <a:cubicBezTo>
                    <a:pt x="16678238" y="7185464"/>
                    <a:pt x="16331087" y="7461599"/>
                    <a:pt x="15901372" y="7461599"/>
                  </a:cubicBezTo>
                  <a:lnTo>
                    <a:pt x="776867" y="7461599"/>
                  </a:lnTo>
                  <a:cubicBezTo>
                    <a:pt x="349027" y="7463091"/>
                    <a:pt x="0" y="7186957"/>
                    <a:pt x="0" y="6845147"/>
                  </a:cubicBezTo>
                  <a:close/>
                </a:path>
              </a:pathLst>
            </a:custGeom>
            <a:blipFill>
              <a:blip r:embed="rId3"/>
              <a:stretch>
                <a:fillRect l="-1350" t="0" r="-135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8967485" y="2959821"/>
            <a:ext cx="7748732" cy="3471992"/>
            <a:chOff x="0" y="0"/>
            <a:chExt cx="16921641" cy="758211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6919738" cy="7582117"/>
            </a:xfrm>
            <a:custGeom>
              <a:avLst/>
              <a:gdLst/>
              <a:ahLst/>
              <a:cxnLst/>
              <a:rect r="r" b="b" t="t" l="l"/>
              <a:pathLst>
                <a:path h="7582117" w="16919738">
                  <a:moveTo>
                    <a:pt x="0" y="6954318"/>
                  </a:moveTo>
                  <a:lnTo>
                    <a:pt x="0" y="627799"/>
                  </a:lnTo>
                  <a:cubicBezTo>
                    <a:pt x="0" y="280538"/>
                    <a:pt x="352177" y="0"/>
                    <a:pt x="788116" y="0"/>
                  </a:cubicBezTo>
                  <a:lnTo>
                    <a:pt x="16131622" y="0"/>
                  </a:lnTo>
                  <a:cubicBezTo>
                    <a:pt x="16567559" y="0"/>
                    <a:pt x="16919738" y="280538"/>
                    <a:pt x="16919738" y="627799"/>
                  </a:cubicBezTo>
                  <a:lnTo>
                    <a:pt x="16919738" y="6952801"/>
                  </a:lnTo>
                  <a:cubicBezTo>
                    <a:pt x="16919738" y="7300062"/>
                    <a:pt x="16567559" y="7580601"/>
                    <a:pt x="16131622" y="7580601"/>
                  </a:cubicBezTo>
                  <a:lnTo>
                    <a:pt x="788116" y="7580601"/>
                  </a:lnTo>
                  <a:cubicBezTo>
                    <a:pt x="354081" y="7582117"/>
                    <a:pt x="0" y="7301579"/>
                    <a:pt x="0" y="6954318"/>
                  </a:cubicBezTo>
                  <a:close/>
                </a:path>
              </a:pathLst>
            </a:custGeom>
            <a:blipFill>
              <a:blip r:embed="rId4"/>
              <a:stretch>
                <a:fillRect l="-2438" t="0" r="-2438" b="0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438624" y="7711160"/>
            <a:ext cx="5782638" cy="1599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5"/>
              </a:lnSpc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графика на разпределението на вероятностите, които моделът връща за „сигнал за купуване“. За да избегнем случайни колебания, филтрирахме така:</a:t>
            </a:r>
          </a:p>
          <a:p>
            <a:pPr algn="l">
              <a:lnSpc>
                <a:spcPts val="2145"/>
              </a:lnSpc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🔹 Ако вероятността е над 52%, приемаме сигнал за покупка</a:t>
            </a:r>
          </a:p>
          <a:p>
            <a:pPr algn="l">
              <a:lnSpc>
                <a:spcPts val="2145"/>
              </a:lnSpc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🔹 Под 39% – неутрална позиция</a:t>
            </a:r>
          </a:p>
          <a:p>
            <a:pPr algn="l" marL="0" indent="0" lvl="0">
              <a:lnSpc>
                <a:spcPts val="2145"/>
              </a:lnSpc>
              <a:spcBef>
                <a:spcPct val="0"/>
              </a:spcBef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Така изчистихме шума от несигурните случаи.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545419" y="6841844"/>
            <a:ext cx="8808775" cy="30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Сравнението с BTC buy &amp; hold показва, че сме по-добре в нестабилни периоди.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38624" y="952500"/>
            <a:ext cx="14755332" cy="152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  <a:spcBef>
                <a:spcPct val="0"/>
              </a:spcBef>
            </a:pPr>
            <a:r>
              <a:rPr lang="en-US" b="true" sz="4400">
                <a:solidFill>
                  <a:srgbClr val="051D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Модел за бинарна класификация на база на същата архитектура на модела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816290" y="7711160"/>
            <a:ext cx="8089002" cy="1866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5"/>
              </a:lnSpc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На графиката се вижда как стратегията се представя срещу класическото „купи и задръж“.</a:t>
            </a:r>
          </a:p>
          <a:p>
            <a:pPr algn="l">
              <a:lnSpc>
                <a:spcPts val="2145"/>
              </a:lnSpc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Добрата новина е, че успяхме да надминем тази базова стратегия.</a:t>
            </a:r>
          </a:p>
          <a:p>
            <a:pPr algn="l">
              <a:lnSpc>
                <a:spcPts val="2145"/>
              </a:lnSpc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Лошата е, че това е свързано с висока променливост и риск.</a:t>
            </a:r>
          </a:p>
          <a:p>
            <a:pPr algn="l">
              <a:lnSpc>
                <a:spcPts val="2145"/>
              </a:lnSpc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Това ни отвежда до следващата ни цел:</a:t>
            </a:r>
          </a:p>
          <a:p>
            <a:pPr algn="l" marL="0" indent="0" lvl="0">
              <a:lnSpc>
                <a:spcPts val="2145"/>
              </a:lnSpc>
              <a:spcBef>
                <a:spcPct val="0"/>
              </a:spcBef>
            </a:pPr>
            <a:r>
              <a:rPr lang="en-US" sz="1532" spc="-3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Как да направим по-умен модел, който не само надминава „купи и задръж“, но и го прави с контролирана експозиция към риска.“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905455" y="2656032"/>
            <a:ext cx="373607" cy="373607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315313" y="4180490"/>
            <a:ext cx="373607" cy="373607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309460" y="5760481"/>
            <a:ext cx="373607" cy="373607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028700" y="6772922"/>
            <a:ext cx="6266939" cy="3359516"/>
          </a:xfrm>
          <a:custGeom>
            <a:avLst/>
            <a:gdLst/>
            <a:ahLst/>
            <a:cxnLst/>
            <a:rect r="r" b="b" t="t" l="l"/>
            <a:pathLst>
              <a:path h="3359516" w="6266939">
                <a:moveTo>
                  <a:pt x="0" y="0"/>
                </a:moveTo>
                <a:lnTo>
                  <a:pt x="6266939" y="0"/>
                </a:lnTo>
                <a:lnTo>
                  <a:pt x="6266939" y="3359516"/>
                </a:lnTo>
                <a:lnTo>
                  <a:pt x="0" y="3359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14998" y="2422255"/>
            <a:ext cx="8674060" cy="4219813"/>
          </a:xfrm>
          <a:custGeom>
            <a:avLst/>
            <a:gdLst/>
            <a:ahLst/>
            <a:cxnLst/>
            <a:rect r="r" b="b" t="t" l="l"/>
            <a:pathLst>
              <a:path h="4219813" w="8674060">
                <a:moveTo>
                  <a:pt x="0" y="0"/>
                </a:moveTo>
                <a:lnTo>
                  <a:pt x="8674060" y="0"/>
                </a:lnTo>
                <a:lnTo>
                  <a:pt x="8674060" y="4219813"/>
                </a:lnTo>
                <a:lnTo>
                  <a:pt x="0" y="42198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14998" y="806016"/>
            <a:ext cx="16888458" cy="74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60"/>
              </a:lnSpc>
              <a:spcBef>
                <a:spcPct val="0"/>
              </a:spcBef>
            </a:pPr>
            <a:r>
              <a:rPr lang="en-US" b="true" sz="44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Валидация на моделите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027514" y="1864206"/>
            <a:ext cx="1134140" cy="488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37"/>
              </a:lnSpc>
              <a:spcBef>
                <a:spcPct val="0"/>
              </a:spcBef>
            </a:pPr>
            <a:r>
              <a:rPr lang="en-US" sz="2884">
                <a:solidFill>
                  <a:srgbClr val="FDFDFD"/>
                </a:solidFill>
                <a:latin typeface="Montserrat"/>
                <a:ea typeface="Montserrat"/>
                <a:cs typeface="Montserrat"/>
                <a:sym typeface="Montserrat"/>
              </a:rPr>
              <a:t>MAPE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9882456" y="632271"/>
            <a:ext cx="1424256" cy="1424256"/>
            <a:chOff x="0" y="0"/>
            <a:chExt cx="1899008" cy="189900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899008" cy="1899008"/>
            </a:xfrm>
            <a:custGeom>
              <a:avLst/>
              <a:gdLst/>
              <a:ahLst/>
              <a:cxnLst/>
              <a:rect r="r" b="b" t="t" l="l"/>
              <a:pathLst>
                <a:path h="1899008" w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 rot="0">
              <a:off x="193411" y="614949"/>
              <a:ext cx="1512186" cy="6325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037"/>
                </a:lnSpc>
                <a:spcBef>
                  <a:spcPct val="0"/>
                </a:spcBef>
              </a:pPr>
              <a:r>
                <a:rPr lang="en-US" sz="2884">
                  <a:solidFill>
                    <a:srgbClr val="FDFDF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MAPE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882456" y="2706233"/>
            <a:ext cx="1424256" cy="1424256"/>
            <a:chOff x="0" y="0"/>
            <a:chExt cx="1899008" cy="189900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899008" cy="1899008"/>
            </a:xfrm>
            <a:custGeom>
              <a:avLst/>
              <a:gdLst/>
              <a:ahLst/>
              <a:cxnLst/>
              <a:rect r="r" b="b" t="t" l="l"/>
              <a:pathLst>
                <a:path h="1899008" w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 rot="0">
              <a:off x="193411" y="614949"/>
              <a:ext cx="1512186" cy="6325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037"/>
                </a:lnSpc>
                <a:spcBef>
                  <a:spcPct val="0"/>
                </a:spcBef>
              </a:pPr>
              <a:r>
                <a:rPr lang="en-US" sz="2884">
                  <a:solidFill>
                    <a:srgbClr val="FDFDF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884245" y="4690782"/>
            <a:ext cx="1424256" cy="1424256"/>
            <a:chOff x="0" y="0"/>
            <a:chExt cx="1899008" cy="189900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899008" cy="1899008"/>
            </a:xfrm>
            <a:custGeom>
              <a:avLst/>
              <a:gdLst/>
              <a:ahLst/>
              <a:cxnLst/>
              <a:rect r="r" b="b" t="t" l="l"/>
              <a:pathLst>
                <a:path h="1899008" w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 rot="0">
              <a:off x="193411" y="614949"/>
              <a:ext cx="1512186" cy="6325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037"/>
                </a:lnSpc>
                <a:spcBef>
                  <a:spcPct val="0"/>
                </a:spcBef>
              </a:pPr>
              <a:r>
                <a:rPr lang="en-US" sz="2884">
                  <a:solidFill>
                    <a:srgbClr val="FDFDF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884245" y="6597498"/>
            <a:ext cx="1424256" cy="1424256"/>
            <a:chOff x="0" y="0"/>
            <a:chExt cx="1899008" cy="189900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899008" cy="1899008"/>
            </a:xfrm>
            <a:custGeom>
              <a:avLst/>
              <a:gdLst/>
              <a:ahLst/>
              <a:cxnLst/>
              <a:rect r="r" b="b" t="t" l="l"/>
              <a:pathLst>
                <a:path h="1899008" w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 rot="0">
              <a:off x="193411" y="614949"/>
              <a:ext cx="1512186" cy="6325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037"/>
                </a:lnSpc>
                <a:spcBef>
                  <a:spcPct val="0"/>
                </a:spcBef>
              </a:pPr>
              <a:r>
                <a:rPr lang="en-US" sz="2884">
                  <a:solidFill>
                    <a:srgbClr val="FDFDF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882456" y="8579617"/>
            <a:ext cx="1424256" cy="1424256"/>
            <a:chOff x="0" y="0"/>
            <a:chExt cx="1899008" cy="189900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899008" cy="1899008"/>
            </a:xfrm>
            <a:custGeom>
              <a:avLst/>
              <a:gdLst/>
              <a:ahLst/>
              <a:cxnLst/>
              <a:rect r="r" b="b" t="t" l="l"/>
              <a:pathLst>
                <a:path h="1899008" w="1899008">
                  <a:moveTo>
                    <a:pt x="0" y="0"/>
                  </a:moveTo>
                  <a:lnTo>
                    <a:pt x="1899008" y="0"/>
                  </a:lnTo>
                  <a:lnTo>
                    <a:pt x="1899008" y="1899008"/>
                  </a:lnTo>
                  <a:lnTo>
                    <a:pt x="0" y="1899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  <a:ln cap="sq">
              <a:noFill/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 rot="0">
              <a:off x="193411" y="614949"/>
              <a:ext cx="1512186" cy="6325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037"/>
                </a:lnSpc>
                <a:spcBef>
                  <a:spcPct val="0"/>
                </a:spcBef>
              </a:pPr>
              <a:r>
                <a:rPr lang="en-US" sz="2884">
                  <a:solidFill>
                    <a:srgbClr val="FDFDFD"/>
                  </a:solidFill>
                  <a:latin typeface="Montserrat"/>
                  <a:ea typeface="Montserrat"/>
                  <a:cs typeface="Montserrat"/>
                  <a:sym typeface="Montserrat"/>
                </a:rPr>
                <a:t>Z</a:t>
              </a: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10472024" y="1898989"/>
            <a:ext cx="245120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-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472024" y="3944810"/>
            <a:ext cx="245120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-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472024" y="5869203"/>
            <a:ext cx="245120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-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404381" y="7860714"/>
            <a:ext cx="380405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=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2231086" y="997054"/>
            <a:ext cx="4961334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MEAN ABSOLUTE PERCENTAGE ERROR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Каква е грешката в модела?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793308" y="3071016"/>
            <a:ext cx="5836890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DIRECTIONAL SYMMETRY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Колко често познаваме посоката на промяна?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498610" y="4506472"/>
            <a:ext cx="6426287" cy="165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STABILITY COEFFICIENT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Съотношение на средната грешка спрямо стандартното отклонение. Т.е. доколко са стабилни прогнозите ни между отделните валидационни периоди?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498610" y="6962281"/>
            <a:ext cx="6426287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</a:pPr>
            <a:r>
              <a:rPr lang="en-US" sz="1899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COMPUTATIONAL EFFICIENCY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Колко бързо тренираме модела и прогнозираме с него? 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1498610" y="9111087"/>
            <a:ext cx="6426287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ОБОБЩЕН ИНДИКАТОР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836057" y="1885329"/>
            <a:ext cx="7413427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b="true" sz="22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Подаваме произволни периоди за валидация.</a:t>
            </a:r>
          </a:p>
        </p:txBody>
      </p:sp>
      <p:grpSp>
        <p:nvGrpSpPr>
          <p:cNvPr name="Group 40" id="40"/>
          <p:cNvGrpSpPr/>
          <p:nvPr/>
        </p:nvGrpSpPr>
        <p:grpSpPr>
          <a:xfrm rot="0">
            <a:off x="2752725" y="5500688"/>
            <a:ext cx="424815" cy="1373505"/>
            <a:chOff x="0" y="0"/>
            <a:chExt cx="566420" cy="183134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43180" y="50800"/>
              <a:ext cx="485140" cy="1731010"/>
            </a:xfrm>
            <a:custGeom>
              <a:avLst/>
              <a:gdLst/>
              <a:ahLst/>
              <a:cxnLst/>
              <a:rect r="r" b="b" t="t" l="l"/>
              <a:pathLst>
                <a:path h="1731010" w="485140">
                  <a:moveTo>
                    <a:pt x="57150" y="19050"/>
                  </a:moveTo>
                  <a:cubicBezTo>
                    <a:pt x="124460" y="262890"/>
                    <a:pt x="222250" y="499110"/>
                    <a:pt x="280670" y="669290"/>
                  </a:cubicBezTo>
                  <a:cubicBezTo>
                    <a:pt x="334010" y="826770"/>
                    <a:pt x="396240" y="967740"/>
                    <a:pt x="427990" y="1131570"/>
                  </a:cubicBezTo>
                  <a:cubicBezTo>
                    <a:pt x="463550" y="1310640"/>
                    <a:pt x="485140" y="1644650"/>
                    <a:pt x="472440" y="1705610"/>
                  </a:cubicBezTo>
                  <a:cubicBezTo>
                    <a:pt x="469900" y="1717040"/>
                    <a:pt x="467360" y="1723390"/>
                    <a:pt x="461010" y="1725930"/>
                  </a:cubicBezTo>
                  <a:cubicBezTo>
                    <a:pt x="454660" y="1729740"/>
                    <a:pt x="436880" y="1729740"/>
                    <a:pt x="430530" y="1724660"/>
                  </a:cubicBezTo>
                  <a:cubicBezTo>
                    <a:pt x="424180" y="1720850"/>
                    <a:pt x="420370" y="1709420"/>
                    <a:pt x="421640" y="1703070"/>
                  </a:cubicBezTo>
                  <a:cubicBezTo>
                    <a:pt x="422910" y="1694180"/>
                    <a:pt x="434340" y="1681480"/>
                    <a:pt x="443230" y="1680210"/>
                  </a:cubicBezTo>
                  <a:cubicBezTo>
                    <a:pt x="450850" y="1678940"/>
                    <a:pt x="466090" y="1687830"/>
                    <a:pt x="469900" y="1694180"/>
                  </a:cubicBezTo>
                  <a:cubicBezTo>
                    <a:pt x="473710" y="1700530"/>
                    <a:pt x="472440" y="1711960"/>
                    <a:pt x="468630" y="1718310"/>
                  </a:cubicBezTo>
                  <a:cubicBezTo>
                    <a:pt x="463550" y="1724660"/>
                    <a:pt x="448310" y="1731010"/>
                    <a:pt x="440690" y="1729740"/>
                  </a:cubicBezTo>
                  <a:cubicBezTo>
                    <a:pt x="433070" y="1728470"/>
                    <a:pt x="427990" y="1724660"/>
                    <a:pt x="422910" y="1713230"/>
                  </a:cubicBezTo>
                  <a:cubicBezTo>
                    <a:pt x="397510" y="1659890"/>
                    <a:pt x="414020" y="1324610"/>
                    <a:pt x="379730" y="1148080"/>
                  </a:cubicBezTo>
                  <a:cubicBezTo>
                    <a:pt x="347980" y="984250"/>
                    <a:pt x="287020" y="845820"/>
                    <a:pt x="232410" y="688340"/>
                  </a:cubicBezTo>
                  <a:cubicBezTo>
                    <a:pt x="175260" y="516890"/>
                    <a:pt x="76200" y="280670"/>
                    <a:pt x="40640" y="160020"/>
                  </a:cubicBezTo>
                  <a:cubicBezTo>
                    <a:pt x="21590" y="99060"/>
                    <a:pt x="0" y="43180"/>
                    <a:pt x="7620" y="19050"/>
                  </a:cubicBezTo>
                  <a:cubicBezTo>
                    <a:pt x="11430" y="8890"/>
                    <a:pt x="21590" y="0"/>
                    <a:pt x="29210" y="0"/>
                  </a:cubicBezTo>
                  <a:cubicBezTo>
                    <a:pt x="38100" y="0"/>
                    <a:pt x="57150" y="19050"/>
                    <a:pt x="57150" y="1905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2" id="42"/>
          <p:cNvGrpSpPr/>
          <p:nvPr/>
        </p:nvGrpSpPr>
        <p:grpSpPr>
          <a:xfrm rot="0">
            <a:off x="2789872" y="6191250"/>
            <a:ext cx="818198" cy="836295"/>
            <a:chOff x="0" y="0"/>
            <a:chExt cx="1090930" cy="111506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48260" y="49530"/>
              <a:ext cx="995680" cy="1017270"/>
            </a:xfrm>
            <a:custGeom>
              <a:avLst/>
              <a:gdLst/>
              <a:ahLst/>
              <a:cxnLst/>
              <a:rect r="r" b="b" t="t" l="l"/>
              <a:pathLst>
                <a:path h="1017270" w="995680">
                  <a:moveTo>
                    <a:pt x="45720" y="450850"/>
                  </a:moveTo>
                  <a:cubicBezTo>
                    <a:pt x="375920" y="975360"/>
                    <a:pt x="411480" y="923290"/>
                    <a:pt x="441960" y="895350"/>
                  </a:cubicBezTo>
                  <a:cubicBezTo>
                    <a:pt x="472440" y="867410"/>
                    <a:pt x="486410" y="848360"/>
                    <a:pt x="519430" y="798830"/>
                  </a:cubicBezTo>
                  <a:cubicBezTo>
                    <a:pt x="608330" y="664210"/>
                    <a:pt x="891540" y="76200"/>
                    <a:pt x="944880" y="15240"/>
                  </a:cubicBezTo>
                  <a:cubicBezTo>
                    <a:pt x="953770" y="5080"/>
                    <a:pt x="957580" y="1270"/>
                    <a:pt x="963930" y="1270"/>
                  </a:cubicBezTo>
                  <a:cubicBezTo>
                    <a:pt x="972820" y="1270"/>
                    <a:pt x="986790" y="8890"/>
                    <a:pt x="990600" y="16510"/>
                  </a:cubicBezTo>
                  <a:cubicBezTo>
                    <a:pt x="994410" y="22860"/>
                    <a:pt x="993140" y="34290"/>
                    <a:pt x="989330" y="39370"/>
                  </a:cubicBezTo>
                  <a:cubicBezTo>
                    <a:pt x="985520" y="45720"/>
                    <a:pt x="975360" y="52070"/>
                    <a:pt x="969010" y="52070"/>
                  </a:cubicBezTo>
                  <a:cubicBezTo>
                    <a:pt x="960120" y="50800"/>
                    <a:pt x="946150" y="41910"/>
                    <a:pt x="943610" y="34290"/>
                  </a:cubicBezTo>
                  <a:cubicBezTo>
                    <a:pt x="941070" y="27940"/>
                    <a:pt x="943610" y="16510"/>
                    <a:pt x="947420" y="10160"/>
                  </a:cubicBezTo>
                  <a:cubicBezTo>
                    <a:pt x="952500" y="5080"/>
                    <a:pt x="962660" y="0"/>
                    <a:pt x="969010" y="1270"/>
                  </a:cubicBezTo>
                  <a:cubicBezTo>
                    <a:pt x="976630" y="1270"/>
                    <a:pt x="986790" y="5080"/>
                    <a:pt x="989330" y="13970"/>
                  </a:cubicBezTo>
                  <a:cubicBezTo>
                    <a:pt x="995680" y="33020"/>
                    <a:pt x="967740" y="81280"/>
                    <a:pt x="941070" y="138430"/>
                  </a:cubicBezTo>
                  <a:cubicBezTo>
                    <a:pt x="875030" y="278130"/>
                    <a:pt x="645160" y="703580"/>
                    <a:pt x="558800" y="830580"/>
                  </a:cubicBezTo>
                  <a:cubicBezTo>
                    <a:pt x="523240" y="882650"/>
                    <a:pt x="505460" y="905510"/>
                    <a:pt x="472440" y="935990"/>
                  </a:cubicBezTo>
                  <a:cubicBezTo>
                    <a:pt x="438150" y="966470"/>
                    <a:pt x="383540" y="1007110"/>
                    <a:pt x="355600" y="1014730"/>
                  </a:cubicBezTo>
                  <a:cubicBezTo>
                    <a:pt x="342900" y="1017270"/>
                    <a:pt x="335280" y="1017270"/>
                    <a:pt x="323850" y="1010920"/>
                  </a:cubicBezTo>
                  <a:cubicBezTo>
                    <a:pt x="300990" y="996950"/>
                    <a:pt x="275590" y="956310"/>
                    <a:pt x="243840" y="908050"/>
                  </a:cubicBezTo>
                  <a:cubicBezTo>
                    <a:pt x="182880" y="815340"/>
                    <a:pt x="11430" y="539750"/>
                    <a:pt x="2540" y="476250"/>
                  </a:cubicBezTo>
                  <a:cubicBezTo>
                    <a:pt x="0" y="459740"/>
                    <a:pt x="2540" y="448310"/>
                    <a:pt x="8890" y="443230"/>
                  </a:cubicBezTo>
                  <a:cubicBezTo>
                    <a:pt x="16510" y="438150"/>
                    <a:pt x="45720" y="450850"/>
                    <a:pt x="45720" y="45085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4" id="44"/>
          <p:cNvGrpSpPr/>
          <p:nvPr/>
        </p:nvGrpSpPr>
        <p:grpSpPr>
          <a:xfrm rot="0">
            <a:off x="4202430" y="4517708"/>
            <a:ext cx="424815" cy="2288858"/>
            <a:chOff x="0" y="0"/>
            <a:chExt cx="566420" cy="3051810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45720" y="48260"/>
              <a:ext cx="469900" cy="2952750"/>
            </a:xfrm>
            <a:custGeom>
              <a:avLst/>
              <a:gdLst/>
              <a:ahLst/>
              <a:cxnLst/>
              <a:rect r="r" b="b" t="t" l="l"/>
              <a:pathLst>
                <a:path h="2952750" w="469900">
                  <a:moveTo>
                    <a:pt x="469900" y="30480"/>
                  </a:moveTo>
                  <a:cubicBezTo>
                    <a:pt x="205740" y="1832610"/>
                    <a:pt x="184150" y="1976120"/>
                    <a:pt x="168910" y="2142490"/>
                  </a:cubicBezTo>
                  <a:cubicBezTo>
                    <a:pt x="156210" y="2287270"/>
                    <a:pt x="158750" y="2447290"/>
                    <a:pt x="148590" y="2550160"/>
                  </a:cubicBezTo>
                  <a:cubicBezTo>
                    <a:pt x="142240" y="2612390"/>
                    <a:pt x="138430" y="2645410"/>
                    <a:pt x="125730" y="2700020"/>
                  </a:cubicBezTo>
                  <a:cubicBezTo>
                    <a:pt x="109220" y="2769870"/>
                    <a:pt x="77470" y="2898140"/>
                    <a:pt x="54610" y="2932430"/>
                  </a:cubicBezTo>
                  <a:cubicBezTo>
                    <a:pt x="46990" y="2943860"/>
                    <a:pt x="39370" y="2952750"/>
                    <a:pt x="31750" y="2951480"/>
                  </a:cubicBezTo>
                  <a:cubicBezTo>
                    <a:pt x="22860" y="2951480"/>
                    <a:pt x="5080" y="2934970"/>
                    <a:pt x="5080" y="2926080"/>
                  </a:cubicBezTo>
                  <a:cubicBezTo>
                    <a:pt x="5080" y="2917190"/>
                    <a:pt x="24130" y="2900680"/>
                    <a:pt x="31750" y="2900680"/>
                  </a:cubicBezTo>
                  <a:cubicBezTo>
                    <a:pt x="40640" y="2901950"/>
                    <a:pt x="57150" y="2921000"/>
                    <a:pt x="55880" y="2929890"/>
                  </a:cubicBezTo>
                  <a:cubicBezTo>
                    <a:pt x="54610" y="2937510"/>
                    <a:pt x="34290" y="2952750"/>
                    <a:pt x="25400" y="2951480"/>
                  </a:cubicBezTo>
                  <a:cubicBezTo>
                    <a:pt x="17780" y="2950210"/>
                    <a:pt x="7620" y="2936240"/>
                    <a:pt x="5080" y="2921000"/>
                  </a:cubicBezTo>
                  <a:cubicBezTo>
                    <a:pt x="0" y="2881630"/>
                    <a:pt x="59690" y="2766060"/>
                    <a:pt x="74930" y="2698750"/>
                  </a:cubicBezTo>
                  <a:cubicBezTo>
                    <a:pt x="87630" y="2644140"/>
                    <a:pt x="91440" y="2611120"/>
                    <a:pt x="97790" y="2548890"/>
                  </a:cubicBezTo>
                  <a:cubicBezTo>
                    <a:pt x="107950" y="2446020"/>
                    <a:pt x="101600" y="2321560"/>
                    <a:pt x="119380" y="2136140"/>
                  </a:cubicBezTo>
                  <a:cubicBezTo>
                    <a:pt x="154940" y="1751330"/>
                    <a:pt x="304800" y="728980"/>
                    <a:pt x="360680" y="365760"/>
                  </a:cubicBezTo>
                  <a:cubicBezTo>
                    <a:pt x="386080" y="204470"/>
                    <a:pt x="391160" y="57150"/>
                    <a:pt x="421640" y="17780"/>
                  </a:cubicBezTo>
                  <a:cubicBezTo>
                    <a:pt x="430530" y="5080"/>
                    <a:pt x="443230" y="0"/>
                    <a:pt x="450850" y="2540"/>
                  </a:cubicBezTo>
                  <a:cubicBezTo>
                    <a:pt x="459740" y="3810"/>
                    <a:pt x="469900" y="30480"/>
                    <a:pt x="469900" y="3048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6" id="46"/>
          <p:cNvGrpSpPr/>
          <p:nvPr/>
        </p:nvGrpSpPr>
        <p:grpSpPr>
          <a:xfrm rot="0">
            <a:off x="4065270" y="6397942"/>
            <a:ext cx="493395" cy="567690"/>
            <a:chOff x="0" y="0"/>
            <a:chExt cx="657860" cy="756920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40640" y="50800"/>
              <a:ext cx="567690" cy="656590"/>
            </a:xfrm>
            <a:custGeom>
              <a:avLst/>
              <a:gdLst/>
              <a:ahLst/>
              <a:cxnLst/>
              <a:rect r="r" b="b" t="t" l="l"/>
              <a:pathLst>
                <a:path h="656590" w="567690">
                  <a:moveTo>
                    <a:pt x="59690" y="22860"/>
                  </a:moveTo>
                  <a:cubicBezTo>
                    <a:pt x="106680" y="350520"/>
                    <a:pt x="139700" y="424180"/>
                    <a:pt x="148590" y="488950"/>
                  </a:cubicBezTo>
                  <a:cubicBezTo>
                    <a:pt x="156210" y="542290"/>
                    <a:pt x="163830" y="610870"/>
                    <a:pt x="151130" y="636270"/>
                  </a:cubicBezTo>
                  <a:cubicBezTo>
                    <a:pt x="144780" y="647700"/>
                    <a:pt x="132080" y="656590"/>
                    <a:pt x="123190" y="655320"/>
                  </a:cubicBezTo>
                  <a:cubicBezTo>
                    <a:pt x="114300" y="654050"/>
                    <a:pt x="101600" y="645160"/>
                    <a:pt x="100330" y="629920"/>
                  </a:cubicBezTo>
                  <a:cubicBezTo>
                    <a:pt x="95250" y="567690"/>
                    <a:pt x="353060" y="195580"/>
                    <a:pt x="436880" y="101600"/>
                  </a:cubicBezTo>
                  <a:cubicBezTo>
                    <a:pt x="472440" y="60960"/>
                    <a:pt x="506730" y="34290"/>
                    <a:pt x="528320" y="26670"/>
                  </a:cubicBezTo>
                  <a:cubicBezTo>
                    <a:pt x="538480" y="22860"/>
                    <a:pt x="546100" y="22860"/>
                    <a:pt x="552450" y="26670"/>
                  </a:cubicBezTo>
                  <a:cubicBezTo>
                    <a:pt x="558800" y="29210"/>
                    <a:pt x="565150" y="39370"/>
                    <a:pt x="566420" y="45720"/>
                  </a:cubicBezTo>
                  <a:cubicBezTo>
                    <a:pt x="566420" y="53340"/>
                    <a:pt x="562610" y="63500"/>
                    <a:pt x="556260" y="68580"/>
                  </a:cubicBezTo>
                  <a:cubicBezTo>
                    <a:pt x="551180" y="72390"/>
                    <a:pt x="539750" y="74930"/>
                    <a:pt x="533400" y="73660"/>
                  </a:cubicBezTo>
                  <a:cubicBezTo>
                    <a:pt x="527050" y="71120"/>
                    <a:pt x="518160" y="63500"/>
                    <a:pt x="516890" y="57150"/>
                  </a:cubicBezTo>
                  <a:cubicBezTo>
                    <a:pt x="514350" y="49530"/>
                    <a:pt x="515620" y="38100"/>
                    <a:pt x="520700" y="33020"/>
                  </a:cubicBezTo>
                  <a:cubicBezTo>
                    <a:pt x="527050" y="26670"/>
                    <a:pt x="549910" y="24130"/>
                    <a:pt x="557530" y="29210"/>
                  </a:cubicBezTo>
                  <a:cubicBezTo>
                    <a:pt x="563880" y="34290"/>
                    <a:pt x="567690" y="48260"/>
                    <a:pt x="563880" y="59690"/>
                  </a:cubicBezTo>
                  <a:cubicBezTo>
                    <a:pt x="556260" y="80010"/>
                    <a:pt x="510540" y="93980"/>
                    <a:pt x="476250" y="132080"/>
                  </a:cubicBezTo>
                  <a:cubicBezTo>
                    <a:pt x="405130" y="213360"/>
                    <a:pt x="256540" y="490220"/>
                    <a:pt x="199390" y="574040"/>
                  </a:cubicBezTo>
                  <a:cubicBezTo>
                    <a:pt x="175260" y="609600"/>
                    <a:pt x="161290" y="635000"/>
                    <a:pt x="144780" y="646430"/>
                  </a:cubicBezTo>
                  <a:cubicBezTo>
                    <a:pt x="137160" y="652780"/>
                    <a:pt x="130810" y="656590"/>
                    <a:pt x="123190" y="655320"/>
                  </a:cubicBezTo>
                  <a:cubicBezTo>
                    <a:pt x="115570" y="654050"/>
                    <a:pt x="106680" y="647700"/>
                    <a:pt x="101600" y="636270"/>
                  </a:cubicBezTo>
                  <a:cubicBezTo>
                    <a:pt x="87630" y="608330"/>
                    <a:pt x="104140" y="495300"/>
                    <a:pt x="92710" y="461010"/>
                  </a:cubicBezTo>
                  <a:cubicBezTo>
                    <a:pt x="87630" y="445770"/>
                    <a:pt x="78740" y="447040"/>
                    <a:pt x="72390" y="430530"/>
                  </a:cubicBezTo>
                  <a:cubicBezTo>
                    <a:pt x="53340" y="384810"/>
                    <a:pt x="31750" y="236220"/>
                    <a:pt x="21590" y="160020"/>
                  </a:cubicBezTo>
                  <a:cubicBezTo>
                    <a:pt x="15240" y="105410"/>
                    <a:pt x="0" y="39370"/>
                    <a:pt x="10160" y="16510"/>
                  </a:cubicBezTo>
                  <a:cubicBezTo>
                    <a:pt x="15240" y="6350"/>
                    <a:pt x="26670" y="0"/>
                    <a:pt x="34290" y="0"/>
                  </a:cubicBezTo>
                  <a:cubicBezTo>
                    <a:pt x="43180" y="1270"/>
                    <a:pt x="59690" y="22860"/>
                    <a:pt x="59690" y="2286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48" id="48"/>
          <p:cNvGrpSpPr/>
          <p:nvPr/>
        </p:nvGrpSpPr>
        <p:grpSpPr>
          <a:xfrm rot="0">
            <a:off x="5773103" y="5416868"/>
            <a:ext cx="1439227" cy="1837373"/>
            <a:chOff x="0" y="0"/>
            <a:chExt cx="1918970" cy="244983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48260" y="46990"/>
              <a:ext cx="1819910" cy="2353310"/>
            </a:xfrm>
            <a:custGeom>
              <a:avLst/>
              <a:gdLst/>
              <a:ahLst/>
              <a:cxnLst/>
              <a:rect r="r" b="b" t="t" l="l"/>
              <a:pathLst>
                <a:path h="2353310" w="1819910">
                  <a:moveTo>
                    <a:pt x="1819910" y="41910"/>
                  </a:moveTo>
                  <a:cubicBezTo>
                    <a:pt x="1449070" y="530860"/>
                    <a:pt x="1416050" y="595630"/>
                    <a:pt x="1324610" y="720090"/>
                  </a:cubicBezTo>
                  <a:cubicBezTo>
                    <a:pt x="1150620" y="960120"/>
                    <a:pt x="765810" y="1446530"/>
                    <a:pt x="533400" y="1742440"/>
                  </a:cubicBezTo>
                  <a:cubicBezTo>
                    <a:pt x="351790" y="1971040"/>
                    <a:pt x="120650" y="2312670"/>
                    <a:pt x="45720" y="2345690"/>
                  </a:cubicBezTo>
                  <a:cubicBezTo>
                    <a:pt x="29210" y="2353310"/>
                    <a:pt x="13970" y="2349500"/>
                    <a:pt x="8890" y="2343150"/>
                  </a:cubicBezTo>
                  <a:cubicBezTo>
                    <a:pt x="2540" y="2338070"/>
                    <a:pt x="1270" y="2319020"/>
                    <a:pt x="6350" y="2312670"/>
                  </a:cubicBezTo>
                  <a:cubicBezTo>
                    <a:pt x="12700" y="2306320"/>
                    <a:pt x="36830" y="2302510"/>
                    <a:pt x="43180" y="2307590"/>
                  </a:cubicBezTo>
                  <a:cubicBezTo>
                    <a:pt x="49530" y="2312670"/>
                    <a:pt x="52070" y="2336800"/>
                    <a:pt x="46990" y="2343150"/>
                  </a:cubicBezTo>
                  <a:cubicBezTo>
                    <a:pt x="43180" y="2349500"/>
                    <a:pt x="31750" y="2353310"/>
                    <a:pt x="25400" y="2352040"/>
                  </a:cubicBezTo>
                  <a:cubicBezTo>
                    <a:pt x="16510" y="2350770"/>
                    <a:pt x="5080" y="2340610"/>
                    <a:pt x="2540" y="2331720"/>
                  </a:cubicBezTo>
                  <a:cubicBezTo>
                    <a:pt x="0" y="2316480"/>
                    <a:pt x="12700" y="2298700"/>
                    <a:pt x="33020" y="2266950"/>
                  </a:cubicBezTo>
                  <a:cubicBezTo>
                    <a:pt x="113030" y="2141220"/>
                    <a:pt x="525780" y="1672590"/>
                    <a:pt x="745490" y="1395730"/>
                  </a:cubicBezTo>
                  <a:cubicBezTo>
                    <a:pt x="938530" y="1150620"/>
                    <a:pt x="1148080" y="877570"/>
                    <a:pt x="1282700" y="692150"/>
                  </a:cubicBezTo>
                  <a:cubicBezTo>
                    <a:pt x="1367790" y="574040"/>
                    <a:pt x="1408430" y="501650"/>
                    <a:pt x="1483360" y="397510"/>
                  </a:cubicBezTo>
                  <a:cubicBezTo>
                    <a:pt x="1570990" y="275590"/>
                    <a:pt x="1725930" y="43180"/>
                    <a:pt x="1780540" y="10160"/>
                  </a:cubicBezTo>
                  <a:cubicBezTo>
                    <a:pt x="1794510" y="1270"/>
                    <a:pt x="1805940" y="0"/>
                    <a:pt x="1813560" y="3810"/>
                  </a:cubicBezTo>
                  <a:cubicBezTo>
                    <a:pt x="1819910" y="8890"/>
                    <a:pt x="1819910" y="41910"/>
                    <a:pt x="1819910" y="4191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50" id="50"/>
          <p:cNvGrpSpPr/>
          <p:nvPr/>
        </p:nvGrpSpPr>
        <p:grpSpPr>
          <a:xfrm rot="0">
            <a:off x="5605462" y="6796088"/>
            <a:ext cx="593407" cy="533400"/>
            <a:chOff x="0" y="0"/>
            <a:chExt cx="791210" cy="711200"/>
          </a:xfrm>
        </p:grpSpPr>
        <p:sp>
          <p:nvSpPr>
            <p:cNvPr name="Freeform 51" id="51"/>
            <p:cNvSpPr/>
            <p:nvPr/>
          </p:nvSpPr>
          <p:spPr>
            <a:xfrm flipH="false" flipV="false" rot="0">
              <a:off x="48260" y="48260"/>
              <a:ext cx="693420" cy="631190"/>
            </a:xfrm>
            <a:custGeom>
              <a:avLst/>
              <a:gdLst/>
              <a:ahLst/>
              <a:cxnLst/>
              <a:rect r="r" b="b" t="t" l="l"/>
              <a:pathLst>
                <a:path h="631190" w="693420">
                  <a:moveTo>
                    <a:pt x="275590" y="33020"/>
                  </a:moveTo>
                  <a:cubicBezTo>
                    <a:pt x="144780" y="426720"/>
                    <a:pt x="31750" y="535940"/>
                    <a:pt x="49530" y="565150"/>
                  </a:cubicBezTo>
                  <a:cubicBezTo>
                    <a:pt x="62230" y="586740"/>
                    <a:pt x="139700" y="567690"/>
                    <a:pt x="179070" y="561340"/>
                  </a:cubicBezTo>
                  <a:cubicBezTo>
                    <a:pt x="215900" y="554990"/>
                    <a:pt x="242570" y="538480"/>
                    <a:pt x="280670" y="530860"/>
                  </a:cubicBezTo>
                  <a:cubicBezTo>
                    <a:pt x="328930" y="521970"/>
                    <a:pt x="397510" y="529590"/>
                    <a:pt x="445770" y="511810"/>
                  </a:cubicBezTo>
                  <a:cubicBezTo>
                    <a:pt x="488950" y="496570"/>
                    <a:pt x="520700" y="458470"/>
                    <a:pt x="557530" y="438150"/>
                  </a:cubicBezTo>
                  <a:cubicBezTo>
                    <a:pt x="591820" y="420370"/>
                    <a:pt x="636270" y="396240"/>
                    <a:pt x="657860" y="393700"/>
                  </a:cubicBezTo>
                  <a:cubicBezTo>
                    <a:pt x="668020" y="392430"/>
                    <a:pt x="675640" y="393700"/>
                    <a:pt x="681990" y="397510"/>
                  </a:cubicBezTo>
                  <a:cubicBezTo>
                    <a:pt x="687070" y="402590"/>
                    <a:pt x="690880" y="412750"/>
                    <a:pt x="690880" y="420370"/>
                  </a:cubicBezTo>
                  <a:cubicBezTo>
                    <a:pt x="690880" y="426720"/>
                    <a:pt x="684530" y="436880"/>
                    <a:pt x="678180" y="439420"/>
                  </a:cubicBezTo>
                  <a:cubicBezTo>
                    <a:pt x="670560" y="443230"/>
                    <a:pt x="654050" y="441960"/>
                    <a:pt x="647700" y="435610"/>
                  </a:cubicBezTo>
                  <a:cubicBezTo>
                    <a:pt x="641350" y="430530"/>
                    <a:pt x="640080" y="412750"/>
                    <a:pt x="643890" y="405130"/>
                  </a:cubicBezTo>
                  <a:cubicBezTo>
                    <a:pt x="646430" y="398780"/>
                    <a:pt x="656590" y="393700"/>
                    <a:pt x="662940" y="392430"/>
                  </a:cubicBezTo>
                  <a:cubicBezTo>
                    <a:pt x="670560" y="392430"/>
                    <a:pt x="680720" y="396240"/>
                    <a:pt x="685800" y="401320"/>
                  </a:cubicBezTo>
                  <a:cubicBezTo>
                    <a:pt x="689610" y="407670"/>
                    <a:pt x="693420" y="416560"/>
                    <a:pt x="689610" y="425450"/>
                  </a:cubicBezTo>
                  <a:cubicBezTo>
                    <a:pt x="675640" y="455930"/>
                    <a:pt x="525780" y="537210"/>
                    <a:pt x="452120" y="561340"/>
                  </a:cubicBezTo>
                  <a:cubicBezTo>
                    <a:pt x="396240" y="580390"/>
                    <a:pt x="342900" y="570230"/>
                    <a:pt x="294640" y="580390"/>
                  </a:cubicBezTo>
                  <a:cubicBezTo>
                    <a:pt x="255270" y="588010"/>
                    <a:pt x="226060" y="605790"/>
                    <a:pt x="184150" y="610870"/>
                  </a:cubicBezTo>
                  <a:cubicBezTo>
                    <a:pt x="135890" y="618490"/>
                    <a:pt x="46990" y="631190"/>
                    <a:pt x="20320" y="612140"/>
                  </a:cubicBezTo>
                  <a:cubicBezTo>
                    <a:pt x="3810" y="600710"/>
                    <a:pt x="0" y="580390"/>
                    <a:pt x="2540" y="556260"/>
                  </a:cubicBezTo>
                  <a:cubicBezTo>
                    <a:pt x="7620" y="506730"/>
                    <a:pt x="96520" y="415290"/>
                    <a:pt x="132080" y="331470"/>
                  </a:cubicBezTo>
                  <a:cubicBezTo>
                    <a:pt x="173990" y="236220"/>
                    <a:pt x="195580" y="49530"/>
                    <a:pt x="228600" y="15240"/>
                  </a:cubicBezTo>
                  <a:cubicBezTo>
                    <a:pt x="238760" y="3810"/>
                    <a:pt x="252730" y="0"/>
                    <a:pt x="260350" y="2540"/>
                  </a:cubicBezTo>
                  <a:cubicBezTo>
                    <a:pt x="267970" y="6350"/>
                    <a:pt x="275590" y="33020"/>
                    <a:pt x="275590" y="3302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55886" y="1923408"/>
            <a:ext cx="10976228" cy="1863297"/>
          </a:xfrm>
          <a:custGeom>
            <a:avLst/>
            <a:gdLst/>
            <a:ahLst/>
            <a:cxnLst/>
            <a:rect r="r" b="b" t="t" l="l"/>
            <a:pathLst>
              <a:path h="1863297" w="10976228">
                <a:moveTo>
                  <a:pt x="0" y="0"/>
                </a:moveTo>
                <a:lnTo>
                  <a:pt x="10976228" y="0"/>
                </a:lnTo>
                <a:lnTo>
                  <a:pt x="10976228" y="1863297"/>
                </a:lnTo>
                <a:lnTo>
                  <a:pt x="0" y="18632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14998" y="4584603"/>
            <a:ext cx="9907130" cy="4470593"/>
          </a:xfrm>
          <a:custGeom>
            <a:avLst/>
            <a:gdLst/>
            <a:ahLst/>
            <a:cxnLst/>
            <a:rect r="r" b="b" t="t" l="l"/>
            <a:pathLst>
              <a:path h="4470593" w="9907130">
                <a:moveTo>
                  <a:pt x="0" y="0"/>
                </a:moveTo>
                <a:lnTo>
                  <a:pt x="9907130" y="0"/>
                </a:lnTo>
                <a:lnTo>
                  <a:pt x="9907130" y="4470593"/>
                </a:lnTo>
                <a:lnTo>
                  <a:pt x="0" y="44705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77491" y="4600164"/>
            <a:ext cx="6081809" cy="4455032"/>
          </a:xfrm>
          <a:custGeom>
            <a:avLst/>
            <a:gdLst/>
            <a:ahLst/>
            <a:cxnLst/>
            <a:rect r="r" b="b" t="t" l="l"/>
            <a:pathLst>
              <a:path h="4455032" w="6081809">
                <a:moveTo>
                  <a:pt x="0" y="0"/>
                </a:moveTo>
                <a:lnTo>
                  <a:pt x="6081809" y="0"/>
                </a:lnTo>
                <a:lnTo>
                  <a:pt x="6081809" y="4455032"/>
                </a:lnTo>
                <a:lnTo>
                  <a:pt x="0" y="44550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14998" y="806016"/>
            <a:ext cx="16888458" cy="74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60"/>
              </a:lnSpc>
              <a:spcBef>
                <a:spcPct val="0"/>
              </a:spcBef>
            </a:pPr>
            <a:r>
              <a:rPr lang="en-US" b="true" sz="44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Валидация на моделите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4700588" y="3682365"/>
            <a:ext cx="775335" cy="2449830"/>
            <a:chOff x="0" y="0"/>
            <a:chExt cx="1033780" cy="32664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0480" y="49530"/>
              <a:ext cx="956310" cy="3167380"/>
            </a:xfrm>
            <a:custGeom>
              <a:avLst/>
              <a:gdLst/>
              <a:ahLst/>
              <a:cxnLst/>
              <a:rect r="r" b="b" t="t" l="l"/>
              <a:pathLst>
                <a:path h="3167380" w="956310">
                  <a:moveTo>
                    <a:pt x="947420" y="44450"/>
                  </a:moveTo>
                  <a:cubicBezTo>
                    <a:pt x="863600" y="138430"/>
                    <a:pt x="807720" y="238760"/>
                    <a:pt x="770890" y="318770"/>
                  </a:cubicBezTo>
                  <a:cubicBezTo>
                    <a:pt x="734060" y="401320"/>
                    <a:pt x="707390" y="482600"/>
                    <a:pt x="679450" y="579120"/>
                  </a:cubicBezTo>
                  <a:cubicBezTo>
                    <a:pt x="646430" y="694690"/>
                    <a:pt x="627380" y="886460"/>
                    <a:pt x="593090" y="967740"/>
                  </a:cubicBezTo>
                  <a:cubicBezTo>
                    <a:pt x="576580" y="1008380"/>
                    <a:pt x="558800" y="1013460"/>
                    <a:pt x="537210" y="1051560"/>
                  </a:cubicBezTo>
                  <a:cubicBezTo>
                    <a:pt x="499110" y="1121410"/>
                    <a:pt x="445770" y="1240790"/>
                    <a:pt x="398780" y="1362710"/>
                  </a:cubicBezTo>
                  <a:cubicBezTo>
                    <a:pt x="335280" y="1526540"/>
                    <a:pt x="252730" y="1790700"/>
                    <a:pt x="205740" y="1953260"/>
                  </a:cubicBezTo>
                  <a:cubicBezTo>
                    <a:pt x="173990" y="2066290"/>
                    <a:pt x="156210" y="2141220"/>
                    <a:pt x="134620" y="2244090"/>
                  </a:cubicBezTo>
                  <a:cubicBezTo>
                    <a:pt x="111760" y="2359660"/>
                    <a:pt x="87630" y="2479040"/>
                    <a:pt x="76200" y="2613660"/>
                  </a:cubicBezTo>
                  <a:cubicBezTo>
                    <a:pt x="62230" y="2773680"/>
                    <a:pt x="97790" y="3078480"/>
                    <a:pt x="71120" y="3139440"/>
                  </a:cubicBezTo>
                  <a:cubicBezTo>
                    <a:pt x="64770" y="3155950"/>
                    <a:pt x="53340" y="3166110"/>
                    <a:pt x="44450" y="3164840"/>
                  </a:cubicBezTo>
                  <a:cubicBezTo>
                    <a:pt x="35560" y="3164840"/>
                    <a:pt x="21590" y="3145790"/>
                    <a:pt x="20320" y="3136900"/>
                  </a:cubicBezTo>
                  <a:cubicBezTo>
                    <a:pt x="20320" y="3130550"/>
                    <a:pt x="27940" y="3120390"/>
                    <a:pt x="34290" y="3117850"/>
                  </a:cubicBezTo>
                  <a:cubicBezTo>
                    <a:pt x="40640" y="3114040"/>
                    <a:pt x="52070" y="3114040"/>
                    <a:pt x="58420" y="3117850"/>
                  </a:cubicBezTo>
                  <a:cubicBezTo>
                    <a:pt x="63500" y="3120390"/>
                    <a:pt x="71120" y="3130550"/>
                    <a:pt x="71120" y="3136900"/>
                  </a:cubicBezTo>
                  <a:cubicBezTo>
                    <a:pt x="72390" y="3144520"/>
                    <a:pt x="67310" y="3154680"/>
                    <a:pt x="62230" y="3159760"/>
                  </a:cubicBezTo>
                  <a:cubicBezTo>
                    <a:pt x="57150" y="3163570"/>
                    <a:pt x="45720" y="3167380"/>
                    <a:pt x="39370" y="3164840"/>
                  </a:cubicBezTo>
                  <a:cubicBezTo>
                    <a:pt x="31750" y="3161030"/>
                    <a:pt x="25400" y="3154680"/>
                    <a:pt x="20320" y="3139440"/>
                  </a:cubicBezTo>
                  <a:cubicBezTo>
                    <a:pt x="0" y="3077210"/>
                    <a:pt x="12700" y="2766060"/>
                    <a:pt x="26670" y="2603500"/>
                  </a:cubicBezTo>
                  <a:cubicBezTo>
                    <a:pt x="38100" y="2468880"/>
                    <a:pt x="62230" y="2349500"/>
                    <a:pt x="85090" y="2232660"/>
                  </a:cubicBezTo>
                  <a:cubicBezTo>
                    <a:pt x="106680" y="2128520"/>
                    <a:pt x="124460" y="2053590"/>
                    <a:pt x="157480" y="1938020"/>
                  </a:cubicBezTo>
                  <a:cubicBezTo>
                    <a:pt x="204470" y="1774190"/>
                    <a:pt x="288290" y="1508760"/>
                    <a:pt x="351790" y="1342390"/>
                  </a:cubicBezTo>
                  <a:cubicBezTo>
                    <a:pt x="400050" y="1217930"/>
                    <a:pt x="454660" y="1090930"/>
                    <a:pt x="495300" y="1023620"/>
                  </a:cubicBezTo>
                  <a:cubicBezTo>
                    <a:pt x="515620" y="988060"/>
                    <a:pt x="544830" y="970280"/>
                    <a:pt x="551180" y="948690"/>
                  </a:cubicBezTo>
                  <a:cubicBezTo>
                    <a:pt x="556260" y="934720"/>
                    <a:pt x="547370" y="922020"/>
                    <a:pt x="551180" y="911860"/>
                  </a:cubicBezTo>
                  <a:cubicBezTo>
                    <a:pt x="554990" y="901700"/>
                    <a:pt x="567690" y="899160"/>
                    <a:pt x="571500" y="886460"/>
                  </a:cubicBezTo>
                  <a:cubicBezTo>
                    <a:pt x="580390" y="862330"/>
                    <a:pt x="568960" y="817880"/>
                    <a:pt x="574040" y="775970"/>
                  </a:cubicBezTo>
                  <a:cubicBezTo>
                    <a:pt x="582930" y="715010"/>
                    <a:pt x="609600" y="633730"/>
                    <a:pt x="632460" y="557530"/>
                  </a:cubicBezTo>
                  <a:cubicBezTo>
                    <a:pt x="659130" y="473710"/>
                    <a:pt x="687070" y="379730"/>
                    <a:pt x="726440" y="295910"/>
                  </a:cubicBezTo>
                  <a:cubicBezTo>
                    <a:pt x="764540" y="212090"/>
                    <a:pt x="821690" y="106680"/>
                    <a:pt x="863600" y="57150"/>
                  </a:cubicBezTo>
                  <a:cubicBezTo>
                    <a:pt x="886460" y="29210"/>
                    <a:pt x="910590" y="2540"/>
                    <a:pt x="928370" y="1270"/>
                  </a:cubicBezTo>
                  <a:cubicBezTo>
                    <a:pt x="937260" y="0"/>
                    <a:pt x="949960" y="8890"/>
                    <a:pt x="952500" y="16510"/>
                  </a:cubicBezTo>
                  <a:cubicBezTo>
                    <a:pt x="956310" y="22860"/>
                    <a:pt x="947420" y="44450"/>
                    <a:pt x="947420" y="4445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8" id="8"/>
          <p:cNvGrpSpPr/>
          <p:nvPr/>
        </p:nvGrpSpPr>
        <p:grpSpPr>
          <a:xfrm rot="0">
            <a:off x="4574858" y="5764530"/>
            <a:ext cx="399097" cy="574357"/>
            <a:chOff x="0" y="0"/>
            <a:chExt cx="532130" cy="76581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39370" y="49530"/>
              <a:ext cx="444500" cy="669290"/>
            </a:xfrm>
            <a:custGeom>
              <a:avLst/>
              <a:gdLst/>
              <a:ahLst/>
              <a:cxnLst/>
              <a:rect r="r" b="b" t="t" l="l"/>
              <a:pathLst>
                <a:path h="669290" w="444500">
                  <a:moveTo>
                    <a:pt x="62230" y="26670"/>
                  </a:moveTo>
                  <a:cubicBezTo>
                    <a:pt x="67310" y="214630"/>
                    <a:pt x="80010" y="271780"/>
                    <a:pt x="96520" y="334010"/>
                  </a:cubicBezTo>
                  <a:cubicBezTo>
                    <a:pt x="115570" y="408940"/>
                    <a:pt x="151130" y="521970"/>
                    <a:pt x="176530" y="576580"/>
                  </a:cubicBezTo>
                  <a:cubicBezTo>
                    <a:pt x="191770" y="605790"/>
                    <a:pt x="217170" y="623570"/>
                    <a:pt x="218440" y="640080"/>
                  </a:cubicBezTo>
                  <a:cubicBezTo>
                    <a:pt x="219710" y="648970"/>
                    <a:pt x="215900" y="657860"/>
                    <a:pt x="210820" y="661670"/>
                  </a:cubicBezTo>
                  <a:cubicBezTo>
                    <a:pt x="204470" y="666750"/>
                    <a:pt x="187960" y="668020"/>
                    <a:pt x="181610" y="665480"/>
                  </a:cubicBezTo>
                  <a:cubicBezTo>
                    <a:pt x="176530" y="662940"/>
                    <a:pt x="170180" y="660400"/>
                    <a:pt x="170180" y="651510"/>
                  </a:cubicBezTo>
                  <a:cubicBezTo>
                    <a:pt x="165100" y="617220"/>
                    <a:pt x="285750" y="440690"/>
                    <a:pt x="325120" y="354330"/>
                  </a:cubicBezTo>
                  <a:cubicBezTo>
                    <a:pt x="355600" y="289560"/>
                    <a:pt x="370840" y="200660"/>
                    <a:pt x="394970" y="179070"/>
                  </a:cubicBezTo>
                  <a:cubicBezTo>
                    <a:pt x="405130" y="171450"/>
                    <a:pt x="417830" y="167640"/>
                    <a:pt x="425450" y="171450"/>
                  </a:cubicBezTo>
                  <a:cubicBezTo>
                    <a:pt x="433070" y="176530"/>
                    <a:pt x="441960" y="199390"/>
                    <a:pt x="438150" y="207010"/>
                  </a:cubicBezTo>
                  <a:cubicBezTo>
                    <a:pt x="434340" y="214630"/>
                    <a:pt x="410210" y="222250"/>
                    <a:pt x="402590" y="217170"/>
                  </a:cubicBezTo>
                  <a:cubicBezTo>
                    <a:pt x="394970" y="213360"/>
                    <a:pt x="389890" y="189230"/>
                    <a:pt x="393700" y="181610"/>
                  </a:cubicBezTo>
                  <a:cubicBezTo>
                    <a:pt x="397510" y="175260"/>
                    <a:pt x="414020" y="168910"/>
                    <a:pt x="422910" y="171450"/>
                  </a:cubicBezTo>
                  <a:cubicBezTo>
                    <a:pt x="430530" y="172720"/>
                    <a:pt x="439420" y="182880"/>
                    <a:pt x="440690" y="195580"/>
                  </a:cubicBezTo>
                  <a:cubicBezTo>
                    <a:pt x="444500" y="228600"/>
                    <a:pt x="394970" y="325120"/>
                    <a:pt x="370840" y="377190"/>
                  </a:cubicBezTo>
                  <a:cubicBezTo>
                    <a:pt x="350520" y="421640"/>
                    <a:pt x="331470" y="452120"/>
                    <a:pt x="308610" y="492760"/>
                  </a:cubicBezTo>
                  <a:cubicBezTo>
                    <a:pt x="280670" y="543560"/>
                    <a:pt x="241300" y="636270"/>
                    <a:pt x="214630" y="657860"/>
                  </a:cubicBezTo>
                  <a:cubicBezTo>
                    <a:pt x="203200" y="666750"/>
                    <a:pt x="191770" y="669290"/>
                    <a:pt x="181610" y="665480"/>
                  </a:cubicBezTo>
                  <a:cubicBezTo>
                    <a:pt x="163830" y="659130"/>
                    <a:pt x="144780" y="621030"/>
                    <a:pt x="129540" y="593090"/>
                  </a:cubicBezTo>
                  <a:cubicBezTo>
                    <a:pt x="111760" y="558800"/>
                    <a:pt x="101600" y="524510"/>
                    <a:pt x="86360" y="474980"/>
                  </a:cubicBezTo>
                  <a:cubicBezTo>
                    <a:pt x="63500" y="396240"/>
                    <a:pt x="20320" y="245110"/>
                    <a:pt x="11430" y="160020"/>
                  </a:cubicBezTo>
                  <a:cubicBezTo>
                    <a:pt x="5080" y="102870"/>
                    <a:pt x="0" y="36830"/>
                    <a:pt x="13970" y="15240"/>
                  </a:cubicBezTo>
                  <a:cubicBezTo>
                    <a:pt x="20320" y="5080"/>
                    <a:pt x="31750" y="0"/>
                    <a:pt x="39370" y="1270"/>
                  </a:cubicBezTo>
                  <a:cubicBezTo>
                    <a:pt x="48260" y="3810"/>
                    <a:pt x="62230" y="26670"/>
                    <a:pt x="62230" y="2667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5064442" y="3669983"/>
            <a:ext cx="4310062" cy="882015"/>
            <a:chOff x="0" y="0"/>
            <a:chExt cx="5746750" cy="11760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49530" y="45720"/>
              <a:ext cx="5646420" cy="1082040"/>
            </a:xfrm>
            <a:custGeom>
              <a:avLst/>
              <a:gdLst/>
              <a:ahLst/>
              <a:cxnLst/>
              <a:rect r="r" b="b" t="t" l="l"/>
              <a:pathLst>
                <a:path h="1082040" w="5646420">
                  <a:moveTo>
                    <a:pt x="5646420" y="33020"/>
                  </a:moveTo>
                  <a:cubicBezTo>
                    <a:pt x="5548630" y="255270"/>
                    <a:pt x="5528310" y="271780"/>
                    <a:pt x="5487670" y="302260"/>
                  </a:cubicBezTo>
                  <a:cubicBezTo>
                    <a:pt x="5416550" y="358140"/>
                    <a:pt x="5261610" y="445770"/>
                    <a:pt x="5158740" y="496570"/>
                  </a:cubicBezTo>
                  <a:cubicBezTo>
                    <a:pt x="5074920" y="537210"/>
                    <a:pt x="5010150" y="563880"/>
                    <a:pt x="4921250" y="590550"/>
                  </a:cubicBezTo>
                  <a:cubicBezTo>
                    <a:pt x="4812030" y="623570"/>
                    <a:pt x="4688840" y="646430"/>
                    <a:pt x="4550410" y="668020"/>
                  </a:cubicBezTo>
                  <a:cubicBezTo>
                    <a:pt x="4376420" y="694690"/>
                    <a:pt x="4126230" y="715010"/>
                    <a:pt x="3958590" y="726440"/>
                  </a:cubicBezTo>
                  <a:cubicBezTo>
                    <a:pt x="3834130" y="734060"/>
                    <a:pt x="3759200" y="734060"/>
                    <a:pt x="3632200" y="736600"/>
                  </a:cubicBezTo>
                  <a:cubicBezTo>
                    <a:pt x="3454400" y="741680"/>
                    <a:pt x="3224530" y="745490"/>
                    <a:pt x="2989580" y="744220"/>
                  </a:cubicBezTo>
                  <a:cubicBezTo>
                    <a:pt x="2706370" y="742950"/>
                    <a:pt x="2388870" y="726440"/>
                    <a:pt x="2049780" y="725170"/>
                  </a:cubicBezTo>
                  <a:cubicBezTo>
                    <a:pt x="1651000" y="725170"/>
                    <a:pt x="949960" y="723900"/>
                    <a:pt x="748030" y="745490"/>
                  </a:cubicBezTo>
                  <a:cubicBezTo>
                    <a:pt x="685800" y="751840"/>
                    <a:pt x="678180" y="754380"/>
                    <a:pt x="627380" y="768350"/>
                  </a:cubicBezTo>
                  <a:cubicBezTo>
                    <a:pt x="530860" y="797560"/>
                    <a:pt x="321310" y="869950"/>
                    <a:pt x="215900" y="932180"/>
                  </a:cubicBezTo>
                  <a:cubicBezTo>
                    <a:pt x="139700" y="976630"/>
                    <a:pt x="73660" y="1068070"/>
                    <a:pt x="38100" y="1078230"/>
                  </a:cubicBezTo>
                  <a:cubicBezTo>
                    <a:pt x="25400" y="1082040"/>
                    <a:pt x="13970" y="1079500"/>
                    <a:pt x="7620" y="1074420"/>
                  </a:cubicBezTo>
                  <a:cubicBezTo>
                    <a:pt x="2540" y="1069340"/>
                    <a:pt x="0" y="1057910"/>
                    <a:pt x="1270" y="1051560"/>
                  </a:cubicBezTo>
                  <a:cubicBezTo>
                    <a:pt x="2540" y="1045210"/>
                    <a:pt x="8890" y="1036320"/>
                    <a:pt x="15240" y="1032510"/>
                  </a:cubicBezTo>
                  <a:cubicBezTo>
                    <a:pt x="22860" y="1029970"/>
                    <a:pt x="33020" y="1031240"/>
                    <a:pt x="39370" y="1035050"/>
                  </a:cubicBezTo>
                  <a:cubicBezTo>
                    <a:pt x="45720" y="1038860"/>
                    <a:pt x="50800" y="1049020"/>
                    <a:pt x="50800" y="1055370"/>
                  </a:cubicBezTo>
                  <a:cubicBezTo>
                    <a:pt x="50800" y="1062990"/>
                    <a:pt x="46990" y="1074420"/>
                    <a:pt x="40640" y="1076960"/>
                  </a:cubicBezTo>
                  <a:cubicBezTo>
                    <a:pt x="33020" y="1080770"/>
                    <a:pt x="8890" y="1076960"/>
                    <a:pt x="3810" y="1070610"/>
                  </a:cubicBezTo>
                  <a:cubicBezTo>
                    <a:pt x="0" y="1062990"/>
                    <a:pt x="1270" y="1051560"/>
                    <a:pt x="6350" y="1038860"/>
                  </a:cubicBezTo>
                  <a:cubicBezTo>
                    <a:pt x="19050" y="1013460"/>
                    <a:pt x="83820" y="957580"/>
                    <a:pt x="114300" y="939800"/>
                  </a:cubicBezTo>
                  <a:cubicBezTo>
                    <a:pt x="132080" y="928370"/>
                    <a:pt x="147320" y="930910"/>
                    <a:pt x="162560" y="922020"/>
                  </a:cubicBezTo>
                  <a:cubicBezTo>
                    <a:pt x="179070" y="911860"/>
                    <a:pt x="191770" y="889000"/>
                    <a:pt x="208280" y="882650"/>
                  </a:cubicBezTo>
                  <a:cubicBezTo>
                    <a:pt x="222250" y="876300"/>
                    <a:pt x="233680" y="883920"/>
                    <a:pt x="250190" y="878840"/>
                  </a:cubicBezTo>
                  <a:cubicBezTo>
                    <a:pt x="276860" y="871220"/>
                    <a:pt x="306070" y="842010"/>
                    <a:pt x="347980" y="821690"/>
                  </a:cubicBezTo>
                  <a:cubicBezTo>
                    <a:pt x="415290" y="789940"/>
                    <a:pt x="543560" y="740410"/>
                    <a:pt x="618490" y="718820"/>
                  </a:cubicBezTo>
                  <a:cubicBezTo>
                    <a:pt x="668020" y="704850"/>
                    <a:pt x="681990" y="701040"/>
                    <a:pt x="748030" y="694690"/>
                  </a:cubicBezTo>
                  <a:cubicBezTo>
                    <a:pt x="955040" y="673100"/>
                    <a:pt x="1651000" y="674370"/>
                    <a:pt x="2049780" y="674370"/>
                  </a:cubicBezTo>
                  <a:cubicBezTo>
                    <a:pt x="2388870" y="675640"/>
                    <a:pt x="2706370" y="692150"/>
                    <a:pt x="2989580" y="693420"/>
                  </a:cubicBezTo>
                  <a:cubicBezTo>
                    <a:pt x="3223260" y="694690"/>
                    <a:pt x="3453130" y="690880"/>
                    <a:pt x="3630930" y="685800"/>
                  </a:cubicBezTo>
                  <a:cubicBezTo>
                    <a:pt x="3756660" y="683260"/>
                    <a:pt x="3830320" y="683260"/>
                    <a:pt x="3954780" y="675640"/>
                  </a:cubicBezTo>
                  <a:cubicBezTo>
                    <a:pt x="4121150" y="664210"/>
                    <a:pt x="4368800" y="643890"/>
                    <a:pt x="4540250" y="618490"/>
                  </a:cubicBezTo>
                  <a:cubicBezTo>
                    <a:pt x="4676140" y="596900"/>
                    <a:pt x="4795520" y="575310"/>
                    <a:pt x="4902200" y="543560"/>
                  </a:cubicBezTo>
                  <a:cubicBezTo>
                    <a:pt x="4988560" y="518160"/>
                    <a:pt x="5052060" y="491490"/>
                    <a:pt x="5133340" y="452120"/>
                  </a:cubicBezTo>
                  <a:cubicBezTo>
                    <a:pt x="5232400" y="403860"/>
                    <a:pt x="5384800" y="316230"/>
                    <a:pt x="5453380" y="265430"/>
                  </a:cubicBezTo>
                  <a:cubicBezTo>
                    <a:pt x="5488940" y="238760"/>
                    <a:pt x="5505450" y="227330"/>
                    <a:pt x="5528310" y="195580"/>
                  </a:cubicBezTo>
                  <a:cubicBezTo>
                    <a:pt x="5558790" y="149860"/>
                    <a:pt x="5576570" y="27940"/>
                    <a:pt x="5603240" y="7620"/>
                  </a:cubicBezTo>
                  <a:cubicBezTo>
                    <a:pt x="5613400" y="0"/>
                    <a:pt x="5629910" y="1270"/>
                    <a:pt x="5636260" y="5080"/>
                  </a:cubicBezTo>
                  <a:cubicBezTo>
                    <a:pt x="5642610" y="10160"/>
                    <a:pt x="5646420" y="33020"/>
                    <a:pt x="5646420" y="3302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2" id="12"/>
          <p:cNvGrpSpPr/>
          <p:nvPr/>
        </p:nvGrpSpPr>
        <p:grpSpPr>
          <a:xfrm rot="0">
            <a:off x="7888605" y="841057"/>
            <a:ext cx="8112443" cy="3523297"/>
            <a:chOff x="0" y="0"/>
            <a:chExt cx="10816590" cy="469773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49530" y="49530"/>
              <a:ext cx="10716260" cy="4599940"/>
            </a:xfrm>
            <a:custGeom>
              <a:avLst/>
              <a:gdLst/>
              <a:ahLst/>
              <a:cxnLst/>
              <a:rect r="r" b="b" t="t" l="l"/>
              <a:pathLst>
                <a:path h="4599940" w="10716260">
                  <a:moveTo>
                    <a:pt x="17780" y="1391920"/>
                  </a:moveTo>
                  <a:cubicBezTo>
                    <a:pt x="346710" y="1276350"/>
                    <a:pt x="1123950" y="878840"/>
                    <a:pt x="1469390" y="728980"/>
                  </a:cubicBezTo>
                  <a:cubicBezTo>
                    <a:pt x="1684020" y="636270"/>
                    <a:pt x="1821180" y="580390"/>
                    <a:pt x="2001520" y="518160"/>
                  </a:cubicBezTo>
                  <a:cubicBezTo>
                    <a:pt x="2179320" y="455930"/>
                    <a:pt x="2343150" y="406400"/>
                    <a:pt x="2543810" y="355600"/>
                  </a:cubicBezTo>
                  <a:cubicBezTo>
                    <a:pt x="2787650" y="292100"/>
                    <a:pt x="3125470" y="223520"/>
                    <a:pt x="3368040" y="176530"/>
                  </a:cubicBezTo>
                  <a:cubicBezTo>
                    <a:pt x="3557270" y="139700"/>
                    <a:pt x="3696970" y="113030"/>
                    <a:pt x="3874770" y="88900"/>
                  </a:cubicBezTo>
                  <a:cubicBezTo>
                    <a:pt x="4072890" y="62230"/>
                    <a:pt x="4295140" y="41910"/>
                    <a:pt x="4503420" y="26670"/>
                  </a:cubicBezTo>
                  <a:cubicBezTo>
                    <a:pt x="4710430" y="12700"/>
                    <a:pt x="4906010" y="2540"/>
                    <a:pt x="5121910" y="1270"/>
                  </a:cubicBezTo>
                  <a:cubicBezTo>
                    <a:pt x="5359400" y="0"/>
                    <a:pt x="5575300" y="10160"/>
                    <a:pt x="5869940" y="26670"/>
                  </a:cubicBezTo>
                  <a:cubicBezTo>
                    <a:pt x="6297930" y="49530"/>
                    <a:pt x="7056120" y="93980"/>
                    <a:pt x="7440930" y="140970"/>
                  </a:cubicBezTo>
                  <a:cubicBezTo>
                    <a:pt x="7664450" y="167640"/>
                    <a:pt x="7802880" y="198120"/>
                    <a:pt x="7970520" y="231140"/>
                  </a:cubicBezTo>
                  <a:cubicBezTo>
                    <a:pt x="8121650" y="261620"/>
                    <a:pt x="8277860" y="294640"/>
                    <a:pt x="8402320" y="330200"/>
                  </a:cubicBezTo>
                  <a:cubicBezTo>
                    <a:pt x="8500110" y="358140"/>
                    <a:pt x="8568690" y="379730"/>
                    <a:pt x="8660130" y="421640"/>
                  </a:cubicBezTo>
                  <a:cubicBezTo>
                    <a:pt x="8770620" y="471170"/>
                    <a:pt x="8912860" y="556260"/>
                    <a:pt x="9014460" y="618490"/>
                  </a:cubicBezTo>
                  <a:cubicBezTo>
                    <a:pt x="9094470" y="669290"/>
                    <a:pt x="9161780" y="713740"/>
                    <a:pt x="9225280" y="763270"/>
                  </a:cubicBezTo>
                  <a:cubicBezTo>
                    <a:pt x="9282430" y="807720"/>
                    <a:pt x="9319260" y="843280"/>
                    <a:pt x="9377680" y="899160"/>
                  </a:cubicBezTo>
                  <a:cubicBezTo>
                    <a:pt x="9462770" y="982980"/>
                    <a:pt x="9592310" y="1121410"/>
                    <a:pt x="9682480" y="1223010"/>
                  </a:cubicBezTo>
                  <a:cubicBezTo>
                    <a:pt x="9758680" y="1310640"/>
                    <a:pt x="9822180" y="1383030"/>
                    <a:pt x="9886950" y="1470660"/>
                  </a:cubicBezTo>
                  <a:cubicBezTo>
                    <a:pt x="9955530" y="1564640"/>
                    <a:pt x="10006330" y="1639570"/>
                    <a:pt x="10083800" y="1771650"/>
                  </a:cubicBezTo>
                  <a:cubicBezTo>
                    <a:pt x="10222230" y="2006600"/>
                    <a:pt x="10515600" y="2573020"/>
                    <a:pt x="10610850" y="2778760"/>
                  </a:cubicBezTo>
                  <a:cubicBezTo>
                    <a:pt x="10652760" y="2867660"/>
                    <a:pt x="10674350" y="2912110"/>
                    <a:pt x="10690860" y="2971800"/>
                  </a:cubicBezTo>
                  <a:cubicBezTo>
                    <a:pt x="10704830" y="3021330"/>
                    <a:pt x="10708640" y="3065780"/>
                    <a:pt x="10712450" y="3112770"/>
                  </a:cubicBezTo>
                  <a:cubicBezTo>
                    <a:pt x="10716260" y="3158490"/>
                    <a:pt x="10716260" y="3187700"/>
                    <a:pt x="10714990" y="3251200"/>
                  </a:cubicBezTo>
                  <a:cubicBezTo>
                    <a:pt x="10712450" y="3380740"/>
                    <a:pt x="10692130" y="3750310"/>
                    <a:pt x="10674350" y="3854450"/>
                  </a:cubicBezTo>
                  <a:cubicBezTo>
                    <a:pt x="10668000" y="3892550"/>
                    <a:pt x="10666730" y="3900170"/>
                    <a:pt x="10654030" y="3929380"/>
                  </a:cubicBezTo>
                  <a:cubicBezTo>
                    <a:pt x="10634980" y="3977640"/>
                    <a:pt x="10585450" y="4070350"/>
                    <a:pt x="10556240" y="4112260"/>
                  </a:cubicBezTo>
                  <a:cubicBezTo>
                    <a:pt x="10539730" y="4135120"/>
                    <a:pt x="10528300" y="4137660"/>
                    <a:pt x="10510520" y="4163060"/>
                  </a:cubicBezTo>
                  <a:cubicBezTo>
                    <a:pt x="10471150" y="4216400"/>
                    <a:pt x="10397490" y="4387850"/>
                    <a:pt x="10359390" y="4438650"/>
                  </a:cubicBezTo>
                  <a:cubicBezTo>
                    <a:pt x="10342880" y="4460240"/>
                    <a:pt x="10328910" y="4464050"/>
                    <a:pt x="10316210" y="4481830"/>
                  </a:cubicBezTo>
                  <a:cubicBezTo>
                    <a:pt x="10300970" y="4503420"/>
                    <a:pt x="10294620" y="4544060"/>
                    <a:pt x="10275570" y="4564380"/>
                  </a:cubicBezTo>
                  <a:cubicBezTo>
                    <a:pt x="10259060" y="4580890"/>
                    <a:pt x="10231120" y="4596130"/>
                    <a:pt x="10213340" y="4596130"/>
                  </a:cubicBezTo>
                  <a:cubicBezTo>
                    <a:pt x="10203180" y="4597400"/>
                    <a:pt x="10190480" y="4591050"/>
                    <a:pt x="10185400" y="4584700"/>
                  </a:cubicBezTo>
                  <a:cubicBezTo>
                    <a:pt x="10181590" y="4578350"/>
                    <a:pt x="10180320" y="4566920"/>
                    <a:pt x="10184130" y="4560570"/>
                  </a:cubicBezTo>
                  <a:cubicBezTo>
                    <a:pt x="10189210" y="4554220"/>
                    <a:pt x="10212070" y="4545330"/>
                    <a:pt x="10219690" y="4550410"/>
                  </a:cubicBezTo>
                  <a:cubicBezTo>
                    <a:pt x="10227310" y="4554220"/>
                    <a:pt x="10233660" y="4578350"/>
                    <a:pt x="10228580" y="4585970"/>
                  </a:cubicBezTo>
                  <a:cubicBezTo>
                    <a:pt x="10224770" y="4592320"/>
                    <a:pt x="10206990" y="4599940"/>
                    <a:pt x="10200640" y="4596130"/>
                  </a:cubicBezTo>
                  <a:cubicBezTo>
                    <a:pt x="10191750" y="4593590"/>
                    <a:pt x="10180320" y="4573270"/>
                    <a:pt x="10184130" y="4563110"/>
                  </a:cubicBezTo>
                  <a:cubicBezTo>
                    <a:pt x="10187940" y="4549140"/>
                    <a:pt x="10223500" y="4547870"/>
                    <a:pt x="10245090" y="4525010"/>
                  </a:cubicBezTo>
                  <a:cubicBezTo>
                    <a:pt x="10287000" y="4483100"/>
                    <a:pt x="10356850" y="4354830"/>
                    <a:pt x="10384790" y="4298950"/>
                  </a:cubicBezTo>
                  <a:cubicBezTo>
                    <a:pt x="10400030" y="4269740"/>
                    <a:pt x="10398760" y="4253230"/>
                    <a:pt x="10414000" y="4226560"/>
                  </a:cubicBezTo>
                  <a:cubicBezTo>
                    <a:pt x="10434320" y="4188460"/>
                    <a:pt x="10477500" y="4146550"/>
                    <a:pt x="10509250" y="4094480"/>
                  </a:cubicBezTo>
                  <a:cubicBezTo>
                    <a:pt x="10548620" y="4027170"/>
                    <a:pt x="10598150" y="3958590"/>
                    <a:pt x="10624820" y="3851910"/>
                  </a:cubicBezTo>
                  <a:cubicBezTo>
                    <a:pt x="10669270" y="3676650"/>
                    <a:pt x="10668000" y="3260090"/>
                    <a:pt x="10661650" y="3116580"/>
                  </a:cubicBezTo>
                  <a:cubicBezTo>
                    <a:pt x="10659110" y="3058160"/>
                    <a:pt x="10656570" y="3036570"/>
                    <a:pt x="10643870" y="2992120"/>
                  </a:cubicBezTo>
                  <a:cubicBezTo>
                    <a:pt x="10628630" y="2933700"/>
                    <a:pt x="10607040" y="2889250"/>
                    <a:pt x="10566400" y="2801620"/>
                  </a:cubicBezTo>
                  <a:cubicBezTo>
                    <a:pt x="10471150" y="2597150"/>
                    <a:pt x="10179050" y="2032000"/>
                    <a:pt x="10041890" y="1799590"/>
                  </a:cubicBezTo>
                  <a:cubicBezTo>
                    <a:pt x="9965690" y="1668780"/>
                    <a:pt x="9916160" y="1595120"/>
                    <a:pt x="9847580" y="1503680"/>
                  </a:cubicBezTo>
                  <a:cubicBezTo>
                    <a:pt x="9782810" y="1416050"/>
                    <a:pt x="9720580" y="1343660"/>
                    <a:pt x="9644380" y="1257300"/>
                  </a:cubicBezTo>
                  <a:cubicBezTo>
                    <a:pt x="9555480" y="1156970"/>
                    <a:pt x="9428480" y="1019810"/>
                    <a:pt x="9343390" y="937260"/>
                  </a:cubicBezTo>
                  <a:cubicBezTo>
                    <a:pt x="9287510" y="882650"/>
                    <a:pt x="9251950" y="848360"/>
                    <a:pt x="9197340" y="805180"/>
                  </a:cubicBezTo>
                  <a:cubicBezTo>
                    <a:pt x="9135110" y="756920"/>
                    <a:pt x="9069070" y="712470"/>
                    <a:pt x="8989060" y="662940"/>
                  </a:cubicBezTo>
                  <a:cubicBezTo>
                    <a:pt x="8890000" y="600710"/>
                    <a:pt x="8751570" y="518160"/>
                    <a:pt x="8642350" y="468630"/>
                  </a:cubicBezTo>
                  <a:cubicBezTo>
                    <a:pt x="8553450" y="429260"/>
                    <a:pt x="8486140" y="407670"/>
                    <a:pt x="8390890" y="379730"/>
                  </a:cubicBezTo>
                  <a:cubicBezTo>
                    <a:pt x="8267700" y="344170"/>
                    <a:pt x="8112760" y="311150"/>
                    <a:pt x="7961630" y="280670"/>
                  </a:cubicBezTo>
                  <a:cubicBezTo>
                    <a:pt x="7796530" y="247650"/>
                    <a:pt x="7659370" y="218440"/>
                    <a:pt x="7435850" y="191770"/>
                  </a:cubicBezTo>
                  <a:cubicBezTo>
                    <a:pt x="7053580" y="144780"/>
                    <a:pt x="6295390" y="100330"/>
                    <a:pt x="5868670" y="77470"/>
                  </a:cubicBezTo>
                  <a:cubicBezTo>
                    <a:pt x="5575300" y="60960"/>
                    <a:pt x="5360670" y="50800"/>
                    <a:pt x="5124450" y="52070"/>
                  </a:cubicBezTo>
                  <a:cubicBezTo>
                    <a:pt x="4909820" y="52070"/>
                    <a:pt x="4714240" y="63500"/>
                    <a:pt x="4508500" y="77470"/>
                  </a:cubicBezTo>
                  <a:cubicBezTo>
                    <a:pt x="4301490" y="92710"/>
                    <a:pt x="4080510" y="113030"/>
                    <a:pt x="3883660" y="138430"/>
                  </a:cubicBezTo>
                  <a:cubicBezTo>
                    <a:pt x="3705860" y="162560"/>
                    <a:pt x="3566160" y="189230"/>
                    <a:pt x="3378200" y="226060"/>
                  </a:cubicBezTo>
                  <a:cubicBezTo>
                    <a:pt x="3136900" y="273050"/>
                    <a:pt x="2801620" y="340360"/>
                    <a:pt x="2557780" y="403860"/>
                  </a:cubicBezTo>
                  <a:cubicBezTo>
                    <a:pt x="2358390" y="454660"/>
                    <a:pt x="2197100" y="504190"/>
                    <a:pt x="2019300" y="565150"/>
                  </a:cubicBezTo>
                  <a:cubicBezTo>
                    <a:pt x="1841500" y="627380"/>
                    <a:pt x="1705610" y="681990"/>
                    <a:pt x="1490980" y="775970"/>
                  </a:cubicBezTo>
                  <a:cubicBezTo>
                    <a:pt x="1144270" y="925830"/>
                    <a:pt x="369570" y="1324610"/>
                    <a:pt x="153670" y="1404620"/>
                  </a:cubicBezTo>
                  <a:cubicBezTo>
                    <a:pt x="87630" y="1428750"/>
                    <a:pt x="44450" y="1447800"/>
                    <a:pt x="20320" y="1441450"/>
                  </a:cubicBezTo>
                  <a:cubicBezTo>
                    <a:pt x="10160" y="1438910"/>
                    <a:pt x="1270" y="1428750"/>
                    <a:pt x="1270" y="1421130"/>
                  </a:cubicBezTo>
                  <a:cubicBezTo>
                    <a:pt x="0" y="1412240"/>
                    <a:pt x="17780" y="1391920"/>
                    <a:pt x="17780" y="139192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5303818" y="3997642"/>
            <a:ext cx="872490" cy="702945"/>
            <a:chOff x="0" y="0"/>
            <a:chExt cx="1163320" cy="93726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25400" y="50800"/>
              <a:ext cx="1085850" cy="835660"/>
            </a:xfrm>
            <a:custGeom>
              <a:avLst/>
              <a:gdLst/>
              <a:ahLst/>
              <a:cxnLst/>
              <a:rect r="r" b="b" t="t" l="l"/>
              <a:pathLst>
                <a:path h="835660" w="1085850">
                  <a:moveTo>
                    <a:pt x="76200" y="25400"/>
                  </a:moveTo>
                  <a:cubicBezTo>
                    <a:pt x="80010" y="666750"/>
                    <a:pt x="59690" y="782320"/>
                    <a:pt x="93980" y="796290"/>
                  </a:cubicBezTo>
                  <a:cubicBezTo>
                    <a:pt x="133350" y="812800"/>
                    <a:pt x="250190" y="665480"/>
                    <a:pt x="322580" y="614680"/>
                  </a:cubicBezTo>
                  <a:cubicBezTo>
                    <a:pt x="383540" y="571500"/>
                    <a:pt x="438150" y="546100"/>
                    <a:pt x="497840" y="505460"/>
                  </a:cubicBezTo>
                  <a:cubicBezTo>
                    <a:pt x="563880" y="459740"/>
                    <a:pt x="641350" y="398780"/>
                    <a:pt x="702310" y="350520"/>
                  </a:cubicBezTo>
                  <a:cubicBezTo>
                    <a:pt x="753110" y="311150"/>
                    <a:pt x="788670" y="283210"/>
                    <a:pt x="838200" y="237490"/>
                  </a:cubicBezTo>
                  <a:cubicBezTo>
                    <a:pt x="900430" y="179070"/>
                    <a:pt x="1007110" y="48260"/>
                    <a:pt x="1042670" y="27940"/>
                  </a:cubicBezTo>
                  <a:cubicBezTo>
                    <a:pt x="1052830" y="21590"/>
                    <a:pt x="1059180" y="19050"/>
                    <a:pt x="1065530" y="21590"/>
                  </a:cubicBezTo>
                  <a:cubicBezTo>
                    <a:pt x="1073150" y="24130"/>
                    <a:pt x="1084580" y="38100"/>
                    <a:pt x="1085850" y="45720"/>
                  </a:cubicBezTo>
                  <a:cubicBezTo>
                    <a:pt x="1085850" y="53340"/>
                    <a:pt x="1080770" y="63500"/>
                    <a:pt x="1074420" y="67310"/>
                  </a:cubicBezTo>
                  <a:cubicBezTo>
                    <a:pt x="1069340" y="71120"/>
                    <a:pt x="1057910" y="72390"/>
                    <a:pt x="1051560" y="69850"/>
                  </a:cubicBezTo>
                  <a:cubicBezTo>
                    <a:pt x="1045210" y="68580"/>
                    <a:pt x="1037590" y="59690"/>
                    <a:pt x="1035050" y="52070"/>
                  </a:cubicBezTo>
                  <a:cubicBezTo>
                    <a:pt x="1033780" y="45720"/>
                    <a:pt x="1035050" y="34290"/>
                    <a:pt x="1041400" y="29210"/>
                  </a:cubicBezTo>
                  <a:cubicBezTo>
                    <a:pt x="1047750" y="24130"/>
                    <a:pt x="1071880" y="22860"/>
                    <a:pt x="1078230" y="27940"/>
                  </a:cubicBezTo>
                  <a:cubicBezTo>
                    <a:pt x="1083310" y="34290"/>
                    <a:pt x="1083310" y="49530"/>
                    <a:pt x="1076960" y="66040"/>
                  </a:cubicBezTo>
                  <a:cubicBezTo>
                    <a:pt x="1057910" y="109220"/>
                    <a:pt x="933450" y="218440"/>
                    <a:pt x="869950" y="276860"/>
                  </a:cubicBezTo>
                  <a:cubicBezTo>
                    <a:pt x="821690" y="322580"/>
                    <a:pt x="783590" y="351790"/>
                    <a:pt x="732790" y="391160"/>
                  </a:cubicBezTo>
                  <a:cubicBezTo>
                    <a:pt x="671830" y="440690"/>
                    <a:pt x="607060" y="488950"/>
                    <a:pt x="524510" y="547370"/>
                  </a:cubicBezTo>
                  <a:cubicBezTo>
                    <a:pt x="407670" y="631190"/>
                    <a:pt x="161290" y="835660"/>
                    <a:pt x="91440" y="835660"/>
                  </a:cubicBezTo>
                  <a:cubicBezTo>
                    <a:pt x="68580" y="835660"/>
                    <a:pt x="58420" y="824230"/>
                    <a:pt x="46990" y="806450"/>
                  </a:cubicBezTo>
                  <a:cubicBezTo>
                    <a:pt x="24130" y="768350"/>
                    <a:pt x="29210" y="670560"/>
                    <a:pt x="25400" y="577850"/>
                  </a:cubicBezTo>
                  <a:cubicBezTo>
                    <a:pt x="17780" y="433070"/>
                    <a:pt x="0" y="88900"/>
                    <a:pt x="25400" y="25400"/>
                  </a:cubicBezTo>
                  <a:cubicBezTo>
                    <a:pt x="30480" y="10160"/>
                    <a:pt x="39370" y="1270"/>
                    <a:pt x="46990" y="0"/>
                  </a:cubicBezTo>
                  <a:cubicBezTo>
                    <a:pt x="55880" y="0"/>
                    <a:pt x="76200" y="25400"/>
                    <a:pt x="76200" y="2540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8496" y="2851891"/>
            <a:ext cx="9070690" cy="5771226"/>
          </a:xfrm>
          <a:custGeom>
            <a:avLst/>
            <a:gdLst/>
            <a:ahLst/>
            <a:cxnLst/>
            <a:rect r="r" b="b" t="t" l="l"/>
            <a:pathLst>
              <a:path h="5771226" w="9070690">
                <a:moveTo>
                  <a:pt x="0" y="0"/>
                </a:moveTo>
                <a:lnTo>
                  <a:pt x="9070690" y="0"/>
                </a:lnTo>
                <a:lnTo>
                  <a:pt x="9070690" y="5771227"/>
                </a:lnTo>
                <a:lnTo>
                  <a:pt x="0" y="57712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80188" y="2851891"/>
            <a:ext cx="7916964" cy="3681388"/>
          </a:xfrm>
          <a:custGeom>
            <a:avLst/>
            <a:gdLst/>
            <a:ahLst/>
            <a:cxnLst/>
            <a:rect r="r" b="b" t="t" l="l"/>
            <a:pathLst>
              <a:path h="3681388" w="7916964">
                <a:moveTo>
                  <a:pt x="0" y="0"/>
                </a:moveTo>
                <a:lnTo>
                  <a:pt x="7916964" y="0"/>
                </a:lnTo>
                <a:lnTo>
                  <a:pt x="7916964" y="3681388"/>
                </a:lnTo>
                <a:lnTo>
                  <a:pt x="0" y="36813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14998" y="806016"/>
            <a:ext cx="16888458" cy="74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60"/>
              </a:lnSpc>
              <a:spcBef>
                <a:spcPct val="0"/>
              </a:spcBef>
            </a:pPr>
            <a:r>
              <a:rPr lang="en-US" b="true" sz="44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Портфейлна оптимизация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76873" y="2404648"/>
            <a:ext cx="1034698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Монте Карло</a:t>
            </a:r>
            <a:r>
              <a:rPr lang="en-US" sz="1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генериране на портфейлни тегла за оценка на Efficient Frontier.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5769" y="2637979"/>
            <a:ext cx="12500924" cy="4667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9298" indent="-334649" lvl="1">
              <a:lnSpc>
                <a:spcPts val="4340"/>
              </a:lnSpc>
              <a:buFont typeface="Arial"/>
              <a:buChar char="•"/>
            </a:pPr>
            <a:r>
              <a:rPr lang="en-US" b="true" sz="31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Ключова идея: Вдъхновени от естествения отбор.</a:t>
            </a:r>
          </a:p>
          <a:p>
            <a:pPr algn="l" marL="669298" indent="-334649" lvl="1">
              <a:lnSpc>
                <a:spcPts val="4340"/>
              </a:lnSpc>
              <a:buFont typeface="Arial"/>
              <a:buChar char="•"/>
            </a:pPr>
            <a:r>
              <a:rPr lang="en-US" b="true" sz="310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Основни стъпки:</a:t>
            </a:r>
          </a:p>
          <a:p>
            <a:pPr algn="l" marL="1252237" indent="-417412" lvl="2">
              <a:lnSpc>
                <a:spcPts val="4060"/>
              </a:lnSpc>
              <a:buFont typeface="Arial"/>
              <a:buChar char="⚬"/>
            </a:pPr>
            <a:r>
              <a:rPr lang="en-US" b="true" sz="290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Инициализация на популация (случайни решения).</a:t>
            </a:r>
          </a:p>
          <a:p>
            <a:pPr algn="l" marL="1252237" indent="-417412" lvl="2">
              <a:lnSpc>
                <a:spcPts val="4060"/>
              </a:lnSpc>
              <a:buFont typeface="Arial"/>
              <a:buChar char="⚬"/>
            </a:pPr>
            <a:r>
              <a:rPr lang="en-US" b="true" sz="290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Оценка (фитнес) на всяко решение(портфейл).</a:t>
            </a:r>
          </a:p>
          <a:p>
            <a:pPr algn="l" marL="1252237" indent="-417412" lvl="2">
              <a:lnSpc>
                <a:spcPts val="4060"/>
              </a:lnSpc>
              <a:buFont typeface="Arial"/>
              <a:buChar char="⚬"/>
            </a:pPr>
            <a:r>
              <a:rPr lang="en-US" b="true" sz="290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Селекция на най-добрите решения.</a:t>
            </a:r>
          </a:p>
          <a:p>
            <a:pPr algn="l" marL="1252237" indent="-417412" lvl="2">
              <a:lnSpc>
                <a:spcPts val="4060"/>
              </a:lnSpc>
              <a:buFont typeface="Arial"/>
              <a:buChar char="⚬"/>
            </a:pPr>
            <a:r>
              <a:rPr lang="en-US" b="true" sz="290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Рекомбинация (кръстосване) и мутация за създаване на нови решения.</a:t>
            </a:r>
          </a:p>
          <a:p>
            <a:pPr algn="l" marL="1252237" indent="-417412" lvl="2">
              <a:lnSpc>
                <a:spcPts val="4060"/>
              </a:lnSpc>
              <a:buFont typeface="Arial"/>
              <a:buChar char="⚬"/>
            </a:pPr>
            <a:r>
              <a:rPr lang="en-US" b="true" sz="2900" strike="noStrike" u="non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Повтаряне, докато бъдат изпълнени критериите за спиране.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3281696" y="882216"/>
            <a:ext cx="4897867" cy="5559740"/>
          </a:xfrm>
          <a:custGeom>
            <a:avLst/>
            <a:gdLst/>
            <a:ahLst/>
            <a:cxnLst/>
            <a:rect r="r" b="b" t="t" l="l"/>
            <a:pathLst>
              <a:path h="5559740" w="4897867">
                <a:moveTo>
                  <a:pt x="0" y="0"/>
                </a:moveTo>
                <a:lnTo>
                  <a:pt x="4897866" y="0"/>
                </a:lnTo>
                <a:lnTo>
                  <a:pt x="4897866" y="5559741"/>
                </a:lnTo>
                <a:lnTo>
                  <a:pt x="0" y="55597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14998" y="806016"/>
            <a:ext cx="16888458" cy="74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60"/>
              </a:lnSpc>
              <a:spcBef>
                <a:spcPct val="0"/>
              </a:spcBef>
            </a:pPr>
            <a:r>
              <a:rPr lang="en-US" b="true" sz="44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Еволюционни алгоритми (EA)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70634" y="1028700"/>
            <a:ext cx="7523780" cy="9003847"/>
            <a:chOff x="0" y="0"/>
            <a:chExt cx="2106826" cy="252127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06826" cy="2521277"/>
            </a:xfrm>
            <a:custGeom>
              <a:avLst/>
              <a:gdLst/>
              <a:ahLst/>
              <a:cxnLst/>
              <a:rect r="r" b="b" t="t" l="l"/>
              <a:pathLst>
                <a:path h="2521277" w="2106826">
                  <a:moveTo>
                    <a:pt x="0" y="0"/>
                  </a:moveTo>
                  <a:lnTo>
                    <a:pt x="2106826" y="0"/>
                  </a:lnTo>
                  <a:lnTo>
                    <a:pt x="2106826" y="2521277"/>
                  </a:lnTo>
                  <a:lnTo>
                    <a:pt x="0" y="2521277"/>
                  </a:lnTo>
                  <a:close/>
                </a:path>
              </a:pathLst>
            </a:custGeom>
            <a:solidFill>
              <a:srgbClr val="CCCCCC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06826" cy="25593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5238003" y="8290589"/>
            <a:ext cx="7523780" cy="752378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45454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3724222" y="-4507687"/>
            <a:ext cx="5924489" cy="5924489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45454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659871" y="5143500"/>
            <a:ext cx="4609904" cy="4609904"/>
          </a:xfrm>
          <a:custGeom>
            <a:avLst/>
            <a:gdLst/>
            <a:ahLst/>
            <a:cxnLst/>
            <a:rect r="r" b="b" t="t" l="l"/>
            <a:pathLst>
              <a:path h="4609904" w="4609904">
                <a:moveTo>
                  <a:pt x="0" y="0"/>
                </a:moveTo>
                <a:lnTo>
                  <a:pt x="4609904" y="0"/>
                </a:lnTo>
                <a:lnTo>
                  <a:pt x="4609904" y="4609904"/>
                </a:lnTo>
                <a:lnTo>
                  <a:pt x="0" y="46099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845241" y="1028700"/>
            <a:ext cx="8174567" cy="7132310"/>
          </a:xfrm>
          <a:custGeom>
            <a:avLst/>
            <a:gdLst/>
            <a:ahLst/>
            <a:cxnLst/>
            <a:rect r="r" b="b" t="t" l="l"/>
            <a:pathLst>
              <a:path h="7132310" w="8174567">
                <a:moveTo>
                  <a:pt x="0" y="0"/>
                </a:moveTo>
                <a:lnTo>
                  <a:pt x="8174567" y="0"/>
                </a:lnTo>
                <a:lnTo>
                  <a:pt x="8174567" y="7132310"/>
                </a:lnTo>
                <a:lnTo>
                  <a:pt x="0" y="71323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338352" y="1028700"/>
            <a:ext cx="6862961" cy="4469503"/>
          </a:xfrm>
          <a:custGeom>
            <a:avLst/>
            <a:gdLst/>
            <a:ahLst/>
            <a:cxnLst/>
            <a:rect r="r" b="b" t="t" l="l"/>
            <a:pathLst>
              <a:path h="4469503" w="6862961">
                <a:moveTo>
                  <a:pt x="0" y="0"/>
                </a:moveTo>
                <a:lnTo>
                  <a:pt x="6862961" y="0"/>
                </a:lnTo>
                <a:lnTo>
                  <a:pt x="6862961" y="4469503"/>
                </a:lnTo>
                <a:lnTo>
                  <a:pt x="0" y="44695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814625" y="283210"/>
            <a:ext cx="14658749" cy="74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60"/>
              </a:lnSpc>
              <a:spcBef>
                <a:spcPct val="0"/>
              </a:spcBef>
            </a:pPr>
            <a:r>
              <a:rPr lang="en-US" b="true" sz="4400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Еволюционна порфейлна оптимизация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70634" y="8430064"/>
            <a:ext cx="7523780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Еволюцията - как всяко поколение се приближава до границата на ефективност.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404776" y="5631904"/>
            <a:ext cx="3883224" cy="2536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0"/>
              </a:lnSpc>
            </a:pPr>
            <a:r>
              <a:rPr lang="en-US" sz="20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GA-best       Final </a:t>
            </a:r>
          </a:p>
          <a:p>
            <a:pPr algn="l">
              <a:lnSpc>
                <a:spcPts val="2910"/>
              </a:lnSpc>
            </a:pPr>
            <a:r>
              <a:rPr lang="en-US" sz="20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$137,679   CAGR 0.25%</a:t>
            </a:r>
          </a:p>
          <a:p>
            <a:pPr algn="l">
              <a:lnSpc>
                <a:spcPts val="2910"/>
              </a:lnSpc>
            </a:pPr>
          </a:p>
          <a:p>
            <a:pPr algn="l">
              <a:lnSpc>
                <a:spcPts val="2910"/>
              </a:lnSpc>
            </a:pPr>
            <a:r>
              <a:rPr lang="en-US" sz="2078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MC-maxSharpe  Final $132,597   CAGR 0.22%</a:t>
            </a:r>
          </a:p>
          <a:p>
            <a:pPr algn="l">
              <a:lnSpc>
                <a:spcPts val="2910"/>
              </a:lnSpc>
            </a:pPr>
          </a:p>
          <a:p>
            <a:pPr algn="l">
              <a:lnSpc>
                <a:spcPts val="305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56682" y="1567795"/>
            <a:ext cx="7621040" cy="2041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99"/>
              </a:lnSpc>
              <a:spcBef>
                <a:spcPct val="0"/>
              </a:spcBef>
            </a:pPr>
            <a:r>
              <a:rPr lang="en-US" b="true" sz="5856">
                <a:solidFill>
                  <a:srgbClr val="051D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БЛАГОДАРИМ ЗА ВНИМАНИЕТО!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2398912" y="0"/>
            <a:ext cx="5889088" cy="756959"/>
            <a:chOff x="0" y="0"/>
            <a:chExt cx="1551036" cy="19936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51036" cy="199364"/>
            </a:xfrm>
            <a:custGeom>
              <a:avLst/>
              <a:gdLst/>
              <a:ahLst/>
              <a:cxnLst/>
              <a:rect r="r" b="b" t="t" l="l"/>
              <a:pathLst>
                <a:path h="199364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737373"/>
            </a:solidFill>
            <a:ln cap="sq">
              <a:noFill/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398912" y="9530041"/>
            <a:ext cx="5889088" cy="756959"/>
            <a:chOff x="0" y="0"/>
            <a:chExt cx="1551036" cy="19936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51036" cy="199364"/>
            </a:xfrm>
            <a:custGeom>
              <a:avLst/>
              <a:gdLst/>
              <a:ahLst/>
              <a:cxnLst/>
              <a:rect r="r" b="b" t="t" l="l"/>
              <a:pathLst>
                <a:path h="199364" w="1551036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737373"/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-4925441" y="3609788"/>
            <a:ext cx="9392643" cy="9529477"/>
          </a:xfrm>
          <a:custGeom>
            <a:avLst/>
            <a:gdLst/>
            <a:ahLst/>
            <a:cxnLst/>
            <a:rect r="r" b="b" t="t" l="l"/>
            <a:pathLst>
              <a:path h="9529477" w="9392643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9017009" y="1666878"/>
            <a:ext cx="9270991" cy="6953243"/>
          </a:xfrm>
          <a:custGeom>
            <a:avLst/>
            <a:gdLst/>
            <a:ahLst/>
            <a:cxnLst/>
            <a:rect r="r" b="b" t="t" l="l"/>
            <a:pathLst>
              <a:path h="6953243" w="9270991">
                <a:moveTo>
                  <a:pt x="0" y="0"/>
                </a:moveTo>
                <a:lnTo>
                  <a:pt x="9270991" y="0"/>
                </a:lnTo>
                <a:lnTo>
                  <a:pt x="9270991" y="6953244"/>
                </a:lnTo>
                <a:lnTo>
                  <a:pt x="0" y="695324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4090" cy="2875472"/>
            </a:xfrm>
            <a:custGeom>
              <a:avLst/>
              <a:gdLst/>
              <a:ahLst/>
              <a:cxnLst/>
              <a:rect r="r" b="b" t="t" l="l"/>
              <a:pathLst>
                <a:path h="2875472" w="1044090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242424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381309" y="1245017"/>
            <a:ext cx="8510075" cy="1252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48"/>
              </a:lnSpc>
              <a:spcBef>
                <a:spcPct val="0"/>
              </a:spcBef>
            </a:pPr>
            <a:r>
              <a:rPr lang="en-US" b="true" sz="7320">
                <a:solidFill>
                  <a:srgbClr val="051D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План на работа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5400000">
            <a:off x="2912435" y="3472452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663160" y="3397227"/>
            <a:ext cx="5150414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Архитектура на проекта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5400000">
            <a:off x="2912435" y="4097959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663160" y="4627911"/>
            <a:ext cx="9092826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Описателна статистика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5400000">
            <a:off x="2912435" y="5348703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663160" y="8382350"/>
            <a:ext cx="4397771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Финален код review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5400000">
            <a:off x="2912435" y="5973940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3663160" y="4014595"/>
            <a:ext cx="6794576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Използвани модели за предсказване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5400000">
            <a:off x="2912435" y="6599447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3715453" y="5288852"/>
            <a:ext cx="8955464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Feature engineering ARIMA &amp; VAR via Orange 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5400000">
            <a:off x="2912435" y="7224684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3715453" y="6563519"/>
            <a:ext cx="7428293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Визуализация (Plotly, Matplotlib)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5400000">
            <a:off x="2912435" y="7850190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3715453" y="7814263"/>
            <a:ext cx="8690955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Backtest (модул метрики(MAPE, DS, R, G)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5400000">
            <a:off x="2912435" y="4661361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1"/>
                </a:lnTo>
                <a:lnTo>
                  <a:pt x="0" y="4533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3715453" y="7220335"/>
            <a:ext cx="9092826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Оптимизация на портфейл с генетичен алгоритъм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715453" y="5902169"/>
            <a:ext cx="9092826" cy="5180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95"/>
              </a:lnSpc>
              <a:spcBef>
                <a:spcPct val="0"/>
              </a:spcBef>
            </a:pPr>
            <a:r>
              <a:rPr lang="en-US" sz="2853" spc="-57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Използвани модели (ML: LSTM и хибриден)</a:t>
            </a:r>
          </a:p>
        </p:txBody>
      </p:sp>
      <p:sp>
        <p:nvSpPr>
          <p:cNvPr name="Freeform 26" id="26"/>
          <p:cNvSpPr/>
          <p:nvPr/>
        </p:nvSpPr>
        <p:spPr>
          <a:xfrm flipH="false" flipV="false" rot="5400000">
            <a:off x="2912435" y="8418278"/>
            <a:ext cx="510937" cy="453341"/>
          </a:xfrm>
          <a:custGeom>
            <a:avLst/>
            <a:gdLst/>
            <a:ahLst/>
            <a:cxnLst/>
            <a:rect r="r" b="b" t="t" l="l"/>
            <a:pathLst>
              <a:path h="453341" w="510937">
                <a:moveTo>
                  <a:pt x="0" y="0"/>
                </a:moveTo>
                <a:lnTo>
                  <a:pt x="510937" y="0"/>
                </a:lnTo>
                <a:lnTo>
                  <a:pt x="510937" y="453340"/>
                </a:lnTo>
                <a:lnTo>
                  <a:pt x="0" y="453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72683" y="2325930"/>
            <a:ext cx="17852494" cy="7222408"/>
          </a:xfrm>
          <a:custGeom>
            <a:avLst/>
            <a:gdLst/>
            <a:ahLst/>
            <a:cxnLst/>
            <a:rect r="r" b="b" t="t" l="l"/>
            <a:pathLst>
              <a:path h="7222408" w="17852494">
                <a:moveTo>
                  <a:pt x="0" y="0"/>
                </a:moveTo>
                <a:lnTo>
                  <a:pt x="17852494" y="0"/>
                </a:lnTo>
                <a:lnTo>
                  <a:pt x="17852494" y="7222408"/>
                </a:lnTo>
                <a:lnTo>
                  <a:pt x="0" y="72224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27" t="0" r="-28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49676" y="227330"/>
            <a:ext cx="11969695" cy="1526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 b="true">
                <a:solidFill>
                  <a:srgbClr val="051D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Descriptive Statistics</a:t>
            </a:r>
          </a:p>
          <a:p>
            <a:pPr algn="ctr" marL="0" indent="0" lvl="0">
              <a:lnSpc>
                <a:spcPts val="6160"/>
              </a:lnSpc>
              <a:spcBef>
                <a:spcPct val="0"/>
              </a:spcBef>
            </a:pPr>
            <a:r>
              <a:rPr lang="en-US" b="true" sz="4400">
                <a:solidFill>
                  <a:srgbClr val="051D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Описателна статистика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66494" y="9340175"/>
            <a:ext cx="21820987" cy="946825"/>
            <a:chOff x="0" y="0"/>
            <a:chExt cx="6110362" cy="2651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110362" cy="265132"/>
            </a:xfrm>
            <a:custGeom>
              <a:avLst/>
              <a:gdLst/>
              <a:ahLst/>
              <a:cxnLst/>
              <a:rect r="r" b="b" t="t" l="l"/>
              <a:pathLst>
                <a:path h="265132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265132"/>
                  </a:lnTo>
                  <a:lnTo>
                    <a:pt x="0" y="265132"/>
                  </a:lnTo>
                  <a:close/>
                </a:path>
              </a:pathLst>
            </a:custGeom>
            <a:solidFill>
              <a:srgbClr val="242424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6110362" cy="3032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766494" y="-816076"/>
            <a:ext cx="21820987" cy="1762900"/>
            <a:chOff x="0" y="0"/>
            <a:chExt cx="6110362" cy="49365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110362" cy="493651"/>
            </a:xfrm>
            <a:custGeom>
              <a:avLst/>
              <a:gdLst/>
              <a:ahLst/>
              <a:cxnLst/>
              <a:rect r="r" b="b" t="t" l="l"/>
              <a:pathLst>
                <a:path h="493651" w="6110362">
                  <a:moveTo>
                    <a:pt x="0" y="0"/>
                  </a:moveTo>
                  <a:lnTo>
                    <a:pt x="6110362" y="0"/>
                  </a:lnTo>
                  <a:lnTo>
                    <a:pt x="6110362" y="493651"/>
                  </a:lnTo>
                  <a:lnTo>
                    <a:pt x="0" y="493651"/>
                  </a:lnTo>
                  <a:close/>
                </a:path>
              </a:pathLst>
            </a:custGeom>
            <a:solidFill>
              <a:srgbClr val="242424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6110362" cy="5317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363053" y="1210175"/>
            <a:ext cx="13836238" cy="7713703"/>
          </a:xfrm>
          <a:custGeom>
            <a:avLst/>
            <a:gdLst/>
            <a:ahLst/>
            <a:cxnLst/>
            <a:rect r="r" b="b" t="t" l="l"/>
            <a:pathLst>
              <a:path h="7713703" w="13836238">
                <a:moveTo>
                  <a:pt x="0" y="0"/>
                </a:moveTo>
                <a:lnTo>
                  <a:pt x="13836238" y="0"/>
                </a:lnTo>
                <a:lnTo>
                  <a:pt x="13836238" y="7713703"/>
                </a:lnTo>
                <a:lnTo>
                  <a:pt x="0" y="77137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90191" y="6962323"/>
            <a:ext cx="2641447" cy="375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23"/>
              </a:lnSpc>
            </a:pPr>
            <a:r>
              <a:rPr lang="en-US" b="true" sz="2087" spc="39">
                <a:solidFill>
                  <a:srgbClr val="FDFDFD"/>
                </a:solidFill>
                <a:latin typeface="Poppins Bold"/>
                <a:ea typeface="Poppins Bold"/>
                <a:cs typeface="Poppins Bold"/>
                <a:sym typeface="Poppins Bold"/>
              </a:rPr>
              <a:t>Aaron Loeb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0191" y="7333651"/>
            <a:ext cx="2641447" cy="283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3"/>
              </a:lnSpc>
            </a:pPr>
            <a:r>
              <a:rPr lang="en-US" sz="1587" spc="-31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CEO &amp; Founder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737373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39603" y="1122782"/>
            <a:ext cx="7019697" cy="10556306"/>
            <a:chOff x="0" y="0"/>
            <a:chExt cx="660400" cy="9931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0400" cy="993118"/>
            </a:xfrm>
            <a:custGeom>
              <a:avLst/>
              <a:gdLst/>
              <a:ahLst/>
              <a:cxnLst/>
              <a:rect r="r" b="b" t="t" l="l"/>
              <a:pathLst>
                <a:path h="993118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32507"/>
                  </a:cubicBezTo>
                  <a:lnTo>
                    <a:pt x="660400" y="993118"/>
                  </a:lnTo>
                  <a:lnTo>
                    <a:pt x="0" y="993118"/>
                  </a:lnTo>
                  <a:lnTo>
                    <a:pt x="0" y="332998"/>
                  </a:lnTo>
                  <a:cubicBezTo>
                    <a:pt x="1782" y="185660"/>
                    <a:pt x="93019" y="64045"/>
                    <a:pt x="220252" y="1907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88900"/>
              <a:ext cx="660400" cy="90421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614313" y="1459818"/>
            <a:ext cx="6270276" cy="6270276"/>
            <a:chOff x="0" y="0"/>
            <a:chExt cx="8916670" cy="891667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6350" y="6350"/>
              <a:ext cx="8903970" cy="8903970"/>
            </a:xfrm>
            <a:custGeom>
              <a:avLst/>
              <a:gdLst/>
              <a:ahLst/>
              <a:cxnLst/>
              <a:rect r="r" b="b" t="t" l="l"/>
              <a:pathLst>
                <a:path h="8903970" w="8903970">
                  <a:moveTo>
                    <a:pt x="4451350" y="8903970"/>
                  </a:moveTo>
                  <a:cubicBezTo>
                    <a:pt x="1997710" y="8903970"/>
                    <a:pt x="0" y="6906260"/>
                    <a:pt x="0" y="4451350"/>
                  </a:cubicBezTo>
                  <a:cubicBezTo>
                    <a:pt x="0" y="1996440"/>
                    <a:pt x="1997710" y="0"/>
                    <a:pt x="4451350" y="0"/>
                  </a:cubicBezTo>
                  <a:cubicBezTo>
                    <a:pt x="6904990" y="0"/>
                    <a:pt x="8903970" y="1997710"/>
                    <a:pt x="8903970" y="4451350"/>
                  </a:cubicBezTo>
                  <a:cubicBezTo>
                    <a:pt x="8903970" y="6904990"/>
                    <a:pt x="6906260" y="8903970"/>
                    <a:pt x="4451350" y="8903970"/>
                  </a:cubicBezTo>
                  <a:close/>
                  <a:moveTo>
                    <a:pt x="4451350" y="19050"/>
                  </a:moveTo>
                  <a:cubicBezTo>
                    <a:pt x="2007870" y="19050"/>
                    <a:pt x="19050" y="2007870"/>
                    <a:pt x="19050" y="4451350"/>
                  </a:cubicBezTo>
                  <a:cubicBezTo>
                    <a:pt x="19050" y="6894830"/>
                    <a:pt x="2007870" y="8883650"/>
                    <a:pt x="4451350" y="8883650"/>
                  </a:cubicBezTo>
                  <a:cubicBezTo>
                    <a:pt x="6894830" y="8883650"/>
                    <a:pt x="8883650" y="6894830"/>
                    <a:pt x="8883650" y="4451350"/>
                  </a:cubicBezTo>
                  <a:cubicBezTo>
                    <a:pt x="8883650" y="2007870"/>
                    <a:pt x="6896100" y="19050"/>
                    <a:pt x="4451350" y="1905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54940" y="154940"/>
              <a:ext cx="8605520" cy="8605520"/>
            </a:xfrm>
            <a:custGeom>
              <a:avLst/>
              <a:gdLst/>
              <a:ahLst/>
              <a:cxnLst/>
              <a:rect r="r" b="b" t="t" l="l"/>
              <a:pathLst>
                <a:path h="8605520" w="8605520">
                  <a:moveTo>
                    <a:pt x="8605520" y="4302760"/>
                  </a:moveTo>
                  <a:cubicBezTo>
                    <a:pt x="8605520" y="6678930"/>
                    <a:pt x="6678930" y="8605520"/>
                    <a:pt x="4302760" y="8605520"/>
                  </a:cubicBezTo>
                  <a:cubicBezTo>
                    <a:pt x="1926590" y="8605520"/>
                    <a:pt x="0" y="6680200"/>
                    <a:pt x="0" y="4302760"/>
                  </a:cubicBezTo>
                  <a:cubicBezTo>
                    <a:pt x="0" y="1925320"/>
                    <a:pt x="1926590" y="0"/>
                    <a:pt x="4302760" y="0"/>
                  </a:cubicBezTo>
                  <a:cubicBezTo>
                    <a:pt x="6678930" y="0"/>
                    <a:pt x="8605520" y="1926590"/>
                    <a:pt x="8605520" y="430276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222636" y="4421856"/>
            <a:ext cx="9710481" cy="5342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Cross Industry Standard Process for Data Mining</a:t>
            </a:r>
          </a:p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(Стандартизиран междусекторен процес за извличане на знания от данни)</a:t>
            </a:r>
          </a:p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CRISP-DM е често използван в проекти с данни, включително и такива за предсказване на цени на криптовалути.</a:t>
            </a:r>
          </a:p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👉Целта ни е да изградим модел за прогноза на BTC цената на биткойн и Rule-based правила-базирани на AI трейдър за BTC (начално ниво).</a:t>
            </a:r>
          </a:p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👉Проблемът е как да прогнозираме BTC цената една стъпка напред и да вземаме базови автоматизирани инвестиционни решения</a:t>
            </a:r>
          </a:p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👉Разбиране на данните. Исторически данни на последните 10 години от </a:t>
            </a:r>
          </a:p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Investing.com</a:t>
            </a:r>
          </a:p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👉Подготовка на данните. Описателна статистика и хистограма</a:t>
            </a:r>
          </a:p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👉Моделиране. Моделите са ARIMA via Orange &amp; VAR via Orange</a:t>
            </a:r>
          </a:p>
          <a:p>
            <a:pPr algn="l">
              <a:lnSpc>
                <a:spcPts val="2843"/>
              </a:lnSpc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👉Оценка. Валидация на база различни статистики. </a:t>
            </a:r>
          </a:p>
          <a:p>
            <a:pPr algn="l" marL="0" indent="0" lvl="0">
              <a:lnSpc>
                <a:spcPts val="2843"/>
              </a:lnSpc>
              <a:spcBef>
                <a:spcPct val="0"/>
              </a:spcBef>
            </a:pPr>
            <a:r>
              <a:rPr lang="en-US" sz="2030" spc="-4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👉Разгръщане. Model training </a:t>
            </a:r>
          </a:p>
          <a:p>
            <a:pPr algn="l" marL="0" indent="0" lvl="0">
              <a:lnSpc>
                <a:spcPts val="2843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1900211"/>
            <a:ext cx="8709650" cy="2363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0"/>
              </a:lnSpc>
            </a:pPr>
            <a:r>
              <a:rPr lang="en-US" sz="4500">
                <a:solidFill>
                  <a:srgbClr val="051D40"/>
                </a:solidFill>
                <a:latin typeface="Montserrat"/>
                <a:ea typeface="Montserrat"/>
                <a:cs typeface="Montserrat"/>
                <a:sym typeface="Montserrat"/>
              </a:rPr>
              <a:t>Архитектура </a:t>
            </a:r>
          </a:p>
          <a:p>
            <a:pPr algn="l">
              <a:lnSpc>
                <a:spcPts val="6300"/>
              </a:lnSpc>
            </a:pPr>
            <a:r>
              <a:rPr lang="en-US" sz="4500">
                <a:solidFill>
                  <a:srgbClr val="051D40"/>
                </a:solidFill>
                <a:latin typeface="Montserrat"/>
                <a:ea typeface="Montserrat"/>
                <a:cs typeface="Montserrat"/>
                <a:sym typeface="Montserrat"/>
              </a:rPr>
              <a:t>на проекта в контекста </a:t>
            </a:r>
          </a:p>
          <a:p>
            <a:pPr algn="l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051D40"/>
                </a:solidFill>
                <a:latin typeface="Montserrat"/>
                <a:ea typeface="Montserrat"/>
                <a:cs typeface="Montserrat"/>
                <a:sym typeface="Montserrat"/>
              </a:rPr>
              <a:t>на CRISP-DM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928588" y="617854"/>
            <a:ext cx="3809762" cy="745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9"/>
              </a:lnSpc>
              <a:spcBef>
                <a:spcPct val="0"/>
              </a:spcBef>
            </a:pPr>
            <a:r>
              <a:rPr lang="en-US" b="true" sz="4399">
                <a:solidFill>
                  <a:srgbClr val="051D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ВЪВЕДЕНИЕ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DFDF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0085" y="88204"/>
            <a:ext cx="11483693" cy="9865666"/>
            <a:chOff x="0" y="0"/>
            <a:chExt cx="3215690" cy="27626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15690" cy="2762606"/>
            </a:xfrm>
            <a:custGeom>
              <a:avLst/>
              <a:gdLst/>
              <a:ahLst/>
              <a:cxnLst/>
              <a:rect r="r" b="b" t="t" l="l"/>
              <a:pathLst>
                <a:path h="2762606" w="3215690">
                  <a:moveTo>
                    <a:pt x="0" y="0"/>
                  </a:moveTo>
                  <a:lnTo>
                    <a:pt x="3215690" y="0"/>
                  </a:lnTo>
                  <a:lnTo>
                    <a:pt x="3215690" y="2762606"/>
                  </a:lnTo>
                  <a:lnTo>
                    <a:pt x="0" y="2762606"/>
                  </a:lnTo>
                  <a:close/>
                </a:path>
              </a:pathLst>
            </a:custGeom>
            <a:solidFill>
              <a:srgbClr val="737373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215690" cy="28007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988700" y="324341"/>
            <a:ext cx="7019557" cy="745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60"/>
              </a:lnSpc>
              <a:spcBef>
                <a:spcPct val="0"/>
              </a:spcBef>
            </a:pPr>
            <a:r>
              <a:rPr lang="en-US" b="true" sz="4400">
                <a:solidFill>
                  <a:srgbClr val="FDFDFD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Използван модел LSTM 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248354" y="9524879"/>
            <a:ext cx="7523780" cy="428991"/>
            <a:chOff x="0" y="0"/>
            <a:chExt cx="2106826" cy="1201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06826" cy="120127"/>
            </a:xfrm>
            <a:custGeom>
              <a:avLst/>
              <a:gdLst/>
              <a:ahLst/>
              <a:cxnLst/>
              <a:rect r="r" b="b" t="t" l="l"/>
              <a:pathLst>
                <a:path h="120127" w="2106826">
                  <a:moveTo>
                    <a:pt x="0" y="0"/>
                  </a:moveTo>
                  <a:lnTo>
                    <a:pt x="2106826" y="0"/>
                  </a:lnTo>
                  <a:lnTo>
                    <a:pt x="2106826" y="120127"/>
                  </a:lnTo>
                  <a:lnTo>
                    <a:pt x="0" y="120127"/>
                  </a:lnTo>
                  <a:close/>
                </a:path>
              </a:pathLst>
            </a:custGeom>
            <a:solidFill>
              <a:srgbClr val="242424">
                <a:alpha val="48627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106826" cy="1582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238003" y="8290589"/>
            <a:ext cx="7523780" cy="752378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45454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3724222" y="-4507687"/>
            <a:ext cx="5924489" cy="592448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45454">
                <a:alpha val="95686"/>
              </a:srgbClr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338579" y="1637650"/>
            <a:ext cx="9609896" cy="5835301"/>
          </a:xfrm>
          <a:custGeom>
            <a:avLst/>
            <a:gdLst/>
            <a:ahLst/>
            <a:cxnLst/>
            <a:rect r="r" b="b" t="t" l="l"/>
            <a:pathLst>
              <a:path h="5835301" w="9609896">
                <a:moveTo>
                  <a:pt x="0" y="0"/>
                </a:moveTo>
                <a:lnTo>
                  <a:pt x="9609896" y="0"/>
                </a:lnTo>
                <a:lnTo>
                  <a:pt x="9609896" y="5835301"/>
                </a:lnTo>
                <a:lnTo>
                  <a:pt x="0" y="58353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91" r="-787" b="-276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97673" y="3227556"/>
            <a:ext cx="5296411" cy="35298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43"/>
              </a:lnSpc>
              <a:spcBef>
                <a:spcPct val="0"/>
              </a:spcBef>
            </a:pPr>
            <a:r>
              <a:rPr lang="en-US" sz="2030" spc="-40">
                <a:solidFill>
                  <a:srgbClr val="FDFDFD"/>
                </a:solidFill>
                <a:latin typeface="Poppins"/>
                <a:ea typeface="Poppins"/>
                <a:cs typeface="Poppins"/>
                <a:sym typeface="Poppins"/>
              </a:rPr>
              <a:t>Моделът, който използваме е за да направим ценово прогнозиране за пазара на биокойн. Фокусираме се върху хибриден модел за дълбоко обучение, който комбинира CNN, части от трансформатори и LSTM. Нашата цел е да направим прогноза за следващата цена, използвайки само минали и текущи данни, без изтичане на бъдещата информация.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31857" y="1331450"/>
            <a:ext cx="6628044" cy="1653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0"/>
              </a:lnSpc>
            </a:pPr>
            <a:r>
              <a:rPr lang="en-US" sz="24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LSTM (Long Short-Term Memory)</a:t>
            </a:r>
          </a:p>
          <a:p>
            <a:pPr algn="just">
              <a:lnSpc>
                <a:spcPts val="3360"/>
              </a:lnSpc>
            </a:pPr>
            <a:r>
              <a:rPr lang="en-US" sz="24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(Дългосрочна краткосрочна памет)</a:t>
            </a:r>
          </a:p>
          <a:p>
            <a:pPr algn="just">
              <a:lnSpc>
                <a:spcPts val="3360"/>
              </a:lnSpc>
            </a:pPr>
            <a:r>
              <a:rPr lang="en-US" sz="2400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е тип рекурентна невронна мрежа</a:t>
            </a:r>
          </a:p>
          <a:p>
            <a:pPr algn="just" marL="0" indent="0" lvl="0">
              <a:lnSpc>
                <a:spcPts val="3360"/>
              </a:lnSpc>
              <a:spcBef>
                <a:spcPct val="0"/>
              </a:spcBef>
            </a:pPr>
            <a:r>
              <a:rPr lang="en-US" b="true" sz="240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 (RNN) recurrent neural network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97673" y="7601585"/>
            <a:ext cx="9463802" cy="165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59"/>
              </a:lnSpc>
            </a:pPr>
            <a:r>
              <a:rPr lang="en-US" sz="18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Защо LSTM е подходящ за криптовалути?</a:t>
            </a:r>
          </a:p>
          <a:p>
            <a:pPr algn="just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Моделът може да запомня пазарни движения и модели във времето.</a:t>
            </a:r>
          </a:p>
          <a:p>
            <a:pPr algn="just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Устойчив е на шум в данните, характерен за криптопазарите.</a:t>
            </a:r>
          </a:p>
          <a:p>
            <a:pPr algn="just" marL="410209" indent="-205105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Подходящ е за краткосрочни и дългосрочни предсказания.</a:t>
            </a:r>
          </a:p>
          <a:p>
            <a:pPr algn="just">
              <a:lnSpc>
                <a:spcPts val="265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3737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8615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276288" y="592638"/>
            <a:ext cx="15638626" cy="9019630"/>
            <a:chOff x="0" y="0"/>
            <a:chExt cx="4160951" cy="239984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60951" cy="2399842"/>
            </a:xfrm>
            <a:custGeom>
              <a:avLst/>
              <a:gdLst/>
              <a:ahLst/>
              <a:cxnLst/>
              <a:rect r="r" b="b" t="t" l="l"/>
              <a:pathLst>
                <a:path h="2399842" w="4160951">
                  <a:moveTo>
                    <a:pt x="21782" y="0"/>
                  </a:moveTo>
                  <a:lnTo>
                    <a:pt x="4139168" y="0"/>
                  </a:lnTo>
                  <a:cubicBezTo>
                    <a:pt x="4151199" y="0"/>
                    <a:pt x="4160951" y="9752"/>
                    <a:pt x="4160951" y="21782"/>
                  </a:cubicBezTo>
                  <a:lnTo>
                    <a:pt x="4160951" y="2378060"/>
                  </a:lnTo>
                  <a:cubicBezTo>
                    <a:pt x="4160951" y="2383837"/>
                    <a:pt x="4158656" y="2389378"/>
                    <a:pt x="4154571" y="2393463"/>
                  </a:cubicBezTo>
                  <a:cubicBezTo>
                    <a:pt x="4150486" y="2397548"/>
                    <a:pt x="4144945" y="2399842"/>
                    <a:pt x="4139168" y="2399842"/>
                  </a:cubicBezTo>
                  <a:lnTo>
                    <a:pt x="21782" y="2399842"/>
                  </a:lnTo>
                  <a:cubicBezTo>
                    <a:pt x="9752" y="2399842"/>
                    <a:pt x="0" y="2390090"/>
                    <a:pt x="0" y="2378060"/>
                  </a:cubicBezTo>
                  <a:lnTo>
                    <a:pt x="0" y="21782"/>
                  </a:lnTo>
                  <a:cubicBezTo>
                    <a:pt x="0" y="9752"/>
                    <a:pt x="9752" y="0"/>
                    <a:pt x="2178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160951" cy="2437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>
                <a:alpha val="15686"/>
              </a:srgbClr>
            </a:solidFill>
            <a:ln w="952500" cap="sq">
              <a:solidFill>
                <a:srgbClr val="00000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573474" y="1429819"/>
            <a:ext cx="15044254" cy="5875913"/>
            <a:chOff x="0" y="0"/>
            <a:chExt cx="16258071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256242" cy="6350000"/>
            </a:xfrm>
            <a:custGeom>
              <a:avLst/>
              <a:gdLst/>
              <a:ahLst/>
              <a:cxnLst/>
              <a:rect r="r" b="b" t="t" l="l"/>
              <a:pathLst>
                <a:path h="6350000" w="16256242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338367" y="0"/>
                    <a:pt x="757210" y="0"/>
                  </a:cubicBezTo>
                  <a:lnTo>
                    <a:pt x="15499032" y="0"/>
                  </a:lnTo>
                  <a:cubicBezTo>
                    <a:pt x="15917875" y="0"/>
                    <a:pt x="16256242" y="234950"/>
                    <a:pt x="16256242" y="525780"/>
                  </a:cubicBezTo>
                  <a:lnTo>
                    <a:pt x="16256242" y="5822950"/>
                  </a:lnTo>
                  <a:cubicBezTo>
                    <a:pt x="16256242" y="6113780"/>
                    <a:pt x="15917875" y="6348730"/>
                    <a:pt x="15499032" y="6348730"/>
                  </a:cubicBezTo>
                  <a:lnTo>
                    <a:pt x="757210" y="6348730"/>
                  </a:lnTo>
                  <a:cubicBezTo>
                    <a:pt x="340196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l="-709" t="0" r="-709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4243090" y="7488346"/>
            <a:ext cx="10803963" cy="899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Тук виждаме сравнение между реалната цена и прогнозираната. Моделът се справя добре — линиите почти се припокриват. Това показва, че моделът успява да следва тренда. Но за реална търговия не е достатъчно, защото не улавя резките промени толкова добре.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243090" y="839904"/>
            <a:ext cx="10668584" cy="530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9"/>
              </a:lnSpc>
              <a:spcBef>
                <a:spcPct val="0"/>
              </a:spcBef>
            </a:pPr>
            <a:r>
              <a:rPr lang="en-US" b="true" sz="3099">
                <a:solidFill>
                  <a:srgbClr val="051D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Прогнозирана срещу реална цена на затваряне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3737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8615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276288" y="592638"/>
            <a:ext cx="15638626" cy="9019630"/>
            <a:chOff x="0" y="0"/>
            <a:chExt cx="4160951" cy="239984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60951" cy="2399842"/>
            </a:xfrm>
            <a:custGeom>
              <a:avLst/>
              <a:gdLst/>
              <a:ahLst/>
              <a:cxnLst/>
              <a:rect r="r" b="b" t="t" l="l"/>
              <a:pathLst>
                <a:path h="2399842" w="4160951">
                  <a:moveTo>
                    <a:pt x="21782" y="0"/>
                  </a:moveTo>
                  <a:lnTo>
                    <a:pt x="4139168" y="0"/>
                  </a:lnTo>
                  <a:cubicBezTo>
                    <a:pt x="4151199" y="0"/>
                    <a:pt x="4160951" y="9752"/>
                    <a:pt x="4160951" y="21782"/>
                  </a:cubicBezTo>
                  <a:lnTo>
                    <a:pt x="4160951" y="2378060"/>
                  </a:lnTo>
                  <a:cubicBezTo>
                    <a:pt x="4160951" y="2383837"/>
                    <a:pt x="4158656" y="2389378"/>
                    <a:pt x="4154571" y="2393463"/>
                  </a:cubicBezTo>
                  <a:cubicBezTo>
                    <a:pt x="4150486" y="2397548"/>
                    <a:pt x="4144945" y="2399842"/>
                    <a:pt x="4139168" y="2399842"/>
                  </a:cubicBezTo>
                  <a:lnTo>
                    <a:pt x="21782" y="2399842"/>
                  </a:lnTo>
                  <a:cubicBezTo>
                    <a:pt x="9752" y="2399842"/>
                    <a:pt x="0" y="2390090"/>
                    <a:pt x="0" y="2378060"/>
                  </a:cubicBezTo>
                  <a:lnTo>
                    <a:pt x="0" y="21782"/>
                  </a:lnTo>
                  <a:cubicBezTo>
                    <a:pt x="0" y="9752"/>
                    <a:pt x="9752" y="0"/>
                    <a:pt x="21782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160951" cy="2437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>
                <a:alpha val="15686"/>
              </a:srgbClr>
            </a:solidFill>
            <a:ln w="952500" cap="sq">
              <a:solidFill>
                <a:srgbClr val="00000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711094" y="1472244"/>
            <a:ext cx="15044254" cy="5875913"/>
            <a:chOff x="0" y="0"/>
            <a:chExt cx="16258071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256242" cy="6350000"/>
            </a:xfrm>
            <a:custGeom>
              <a:avLst/>
              <a:gdLst/>
              <a:ahLst/>
              <a:cxnLst/>
              <a:rect r="r" b="b" t="t" l="l"/>
              <a:pathLst>
                <a:path h="6350000" w="16256242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338367" y="0"/>
                    <a:pt x="757210" y="0"/>
                  </a:cubicBezTo>
                  <a:lnTo>
                    <a:pt x="15499032" y="0"/>
                  </a:lnTo>
                  <a:cubicBezTo>
                    <a:pt x="15917875" y="0"/>
                    <a:pt x="16256242" y="234950"/>
                    <a:pt x="16256242" y="525780"/>
                  </a:cubicBezTo>
                  <a:lnTo>
                    <a:pt x="16256242" y="5822950"/>
                  </a:lnTo>
                  <a:cubicBezTo>
                    <a:pt x="16256242" y="6113780"/>
                    <a:pt x="15917875" y="6348730"/>
                    <a:pt x="15499032" y="6348730"/>
                  </a:cubicBezTo>
                  <a:lnTo>
                    <a:pt x="757210" y="6348730"/>
                  </a:lnTo>
                  <a:cubicBezTo>
                    <a:pt x="340196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3"/>
              <a:stretch>
                <a:fillRect l="0" t="-1457" r="0" b="-1457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4331799" y="7711569"/>
            <a:ext cx="10328047" cy="899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Хистограмата показва разпределението на грешките при прогнозирането. Вижда се, че повечето грешки са съсредоточени около нулата, което означава, че предсказанията са близки до реалността както в тренировъчния, така и в тестовия сет.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391742" y="757237"/>
            <a:ext cx="15044254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b="true" sz="2999">
                <a:solidFill>
                  <a:srgbClr val="051D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Грешки в предсказанията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3737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8615" y="7686324"/>
            <a:ext cx="5841799" cy="1153755"/>
          </a:xfrm>
          <a:custGeom>
            <a:avLst/>
            <a:gdLst/>
            <a:ahLst/>
            <a:cxnLst/>
            <a:rect r="r" b="b" t="t" l="l"/>
            <a:pathLst>
              <a:path h="1153755" w="5841799">
                <a:moveTo>
                  <a:pt x="0" y="0"/>
                </a:moveTo>
                <a:lnTo>
                  <a:pt x="5841799" y="0"/>
                </a:lnTo>
                <a:lnTo>
                  <a:pt x="5841799" y="1153755"/>
                </a:lnTo>
                <a:lnTo>
                  <a:pt x="0" y="11537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22636" y="468944"/>
            <a:ext cx="17505682" cy="9349111"/>
            <a:chOff x="0" y="0"/>
            <a:chExt cx="4657716" cy="248750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657716" cy="2487507"/>
            </a:xfrm>
            <a:custGeom>
              <a:avLst/>
              <a:gdLst/>
              <a:ahLst/>
              <a:cxnLst/>
              <a:rect r="r" b="b" t="t" l="l"/>
              <a:pathLst>
                <a:path h="2487507" w="4657716">
                  <a:moveTo>
                    <a:pt x="19459" y="0"/>
                  </a:moveTo>
                  <a:lnTo>
                    <a:pt x="4638257" y="0"/>
                  </a:lnTo>
                  <a:cubicBezTo>
                    <a:pt x="4643418" y="0"/>
                    <a:pt x="4648367" y="2050"/>
                    <a:pt x="4652017" y="5699"/>
                  </a:cubicBezTo>
                  <a:cubicBezTo>
                    <a:pt x="4655666" y="9349"/>
                    <a:pt x="4657716" y="14298"/>
                    <a:pt x="4657716" y="19459"/>
                  </a:cubicBezTo>
                  <a:lnTo>
                    <a:pt x="4657716" y="2468048"/>
                  </a:lnTo>
                  <a:cubicBezTo>
                    <a:pt x="4657716" y="2473209"/>
                    <a:pt x="4655666" y="2478158"/>
                    <a:pt x="4652017" y="2481807"/>
                  </a:cubicBezTo>
                  <a:cubicBezTo>
                    <a:pt x="4648367" y="2485457"/>
                    <a:pt x="4643418" y="2487507"/>
                    <a:pt x="4638257" y="2487507"/>
                  </a:cubicBezTo>
                  <a:lnTo>
                    <a:pt x="19459" y="2487507"/>
                  </a:lnTo>
                  <a:cubicBezTo>
                    <a:pt x="14298" y="2487507"/>
                    <a:pt x="9349" y="2485457"/>
                    <a:pt x="5699" y="2481807"/>
                  </a:cubicBezTo>
                  <a:cubicBezTo>
                    <a:pt x="2050" y="2478158"/>
                    <a:pt x="0" y="2473209"/>
                    <a:pt x="0" y="2468048"/>
                  </a:cubicBezTo>
                  <a:lnTo>
                    <a:pt x="0" y="19459"/>
                  </a:lnTo>
                  <a:cubicBezTo>
                    <a:pt x="0" y="14298"/>
                    <a:pt x="2050" y="9349"/>
                    <a:pt x="5699" y="5699"/>
                  </a:cubicBezTo>
                  <a:cubicBezTo>
                    <a:pt x="9349" y="2050"/>
                    <a:pt x="14298" y="0"/>
                    <a:pt x="19459" y="0"/>
                  </a:cubicBezTo>
                  <a:close/>
                </a:path>
              </a:pathLst>
            </a:custGeom>
            <a:solidFill>
              <a:srgbClr val="FDFDF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657716" cy="25256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123887" y="-2346523"/>
            <a:ext cx="4693046" cy="469304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42424">
                <a:alpha val="15686"/>
              </a:srgbClr>
            </a:solidFill>
            <a:ln w="952500" cap="sq">
              <a:solidFill>
                <a:srgbClr val="000000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5573718" y="7940477"/>
            <a:ext cx="4693046" cy="4693046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FFFFFF">
                  <a:alpha val="15686"/>
                </a:srgbClr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97108" y="2346523"/>
            <a:ext cx="7444871" cy="3379007"/>
            <a:chOff x="0" y="0"/>
            <a:chExt cx="16258071" cy="737905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256242" cy="7379057"/>
            </a:xfrm>
            <a:custGeom>
              <a:avLst/>
              <a:gdLst/>
              <a:ahLst/>
              <a:cxnLst/>
              <a:rect r="r" b="b" t="t" l="l"/>
              <a:pathLst>
                <a:path h="7379057" w="16256242">
                  <a:moveTo>
                    <a:pt x="0" y="6768071"/>
                  </a:moveTo>
                  <a:lnTo>
                    <a:pt x="0" y="610986"/>
                  </a:lnTo>
                  <a:cubicBezTo>
                    <a:pt x="0" y="273025"/>
                    <a:pt x="338367" y="0"/>
                    <a:pt x="757210" y="0"/>
                  </a:cubicBezTo>
                  <a:lnTo>
                    <a:pt x="15499032" y="0"/>
                  </a:lnTo>
                  <a:cubicBezTo>
                    <a:pt x="15917875" y="0"/>
                    <a:pt x="16256242" y="273025"/>
                    <a:pt x="16256242" y="610986"/>
                  </a:cubicBezTo>
                  <a:lnTo>
                    <a:pt x="16256242" y="6766596"/>
                  </a:lnTo>
                  <a:cubicBezTo>
                    <a:pt x="16256242" y="7104556"/>
                    <a:pt x="15917875" y="7377581"/>
                    <a:pt x="15499032" y="7377581"/>
                  </a:cubicBezTo>
                  <a:lnTo>
                    <a:pt x="757210" y="7377581"/>
                  </a:lnTo>
                  <a:cubicBezTo>
                    <a:pt x="340196" y="7379057"/>
                    <a:pt x="0" y="7106032"/>
                    <a:pt x="0" y="6768071"/>
                  </a:cubicBezTo>
                  <a:close/>
                </a:path>
              </a:pathLst>
            </a:custGeom>
            <a:blipFill>
              <a:blip r:embed="rId3"/>
              <a:stretch>
                <a:fillRect l="0" t="-777" r="0" b="-777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9252867" y="2200087"/>
            <a:ext cx="7086896" cy="3240999"/>
          </a:xfrm>
          <a:custGeom>
            <a:avLst/>
            <a:gdLst/>
            <a:ahLst/>
            <a:cxnLst/>
            <a:rect r="r" b="b" t="t" l="l"/>
            <a:pathLst>
              <a:path h="3240999" w="7086896">
                <a:moveTo>
                  <a:pt x="0" y="0"/>
                </a:moveTo>
                <a:lnTo>
                  <a:pt x="7086895" y="0"/>
                </a:lnTo>
                <a:lnTo>
                  <a:pt x="7086895" y="3240999"/>
                </a:lnTo>
                <a:lnTo>
                  <a:pt x="0" y="32409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674" t="0" r="-1674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030563" y="5788644"/>
            <a:ext cx="6795283" cy="604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Графиката показва грешка vs увереност. По-ниска увереност води до по-големи грешки — логично.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98673" y="5521944"/>
            <a:ext cx="6795283" cy="899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-34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Графиката показва грешка спрямо ATR (волатилност). При ниска волатилност моделът е по-точен. Тоест – можем да филтрираме сигналите според пазарната турбулентност.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2161" y="1054546"/>
            <a:ext cx="17051694" cy="745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9"/>
              </a:lnSpc>
              <a:spcBef>
                <a:spcPct val="0"/>
              </a:spcBef>
            </a:pPr>
            <a:r>
              <a:rPr lang="en-US" b="true" sz="4399">
                <a:solidFill>
                  <a:srgbClr val="051D4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Тестова прогнозна грешка vs увереност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DAGrpmAeAJ0</dc:identifier>
  <dcterms:modified xsi:type="dcterms:W3CDTF">2011-08-01T06:04:30Z</dcterms:modified>
  <cp:revision>1</cp:revision>
  <dc:title>Копие на Криптов</dc:title>
</cp:coreProperties>
</file>

<file path=docProps/thumbnail.jpeg>
</file>